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4"/>
    <p:sldMasterId id="2147483691" r:id="rId5"/>
    <p:sldMasterId id="214748369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Josefin Slab"/>
      <p:regular r:id="rId27"/>
      <p:bold r:id="rId28"/>
      <p:italic r:id="rId29"/>
      <p:boldItalic r:id="rId30"/>
    </p:embeddedFont>
    <p:embeddedFont>
      <p:font typeface="Proxima Nova"/>
      <p:regular r:id="rId31"/>
      <p:bold r:id="rId32"/>
      <p:italic r:id="rId33"/>
      <p:boldItalic r:id="rId34"/>
    </p:embeddedFont>
    <p:embeddedFont>
      <p:font typeface="Maven Pro"/>
      <p:regular r:id="rId35"/>
      <p:bold r:id="rId36"/>
    </p:embeddedFont>
    <p:embeddedFont>
      <p:font typeface="Poppins Light"/>
      <p:regular r:id="rId37"/>
      <p:bold r:id="rId38"/>
      <p:italic r:id="rId39"/>
      <p:boldItalic r:id="rId40"/>
    </p:embeddedFont>
    <p:embeddedFont>
      <p:font typeface="Lato Black"/>
      <p:bold r:id="rId41"/>
      <p:boldItalic r:id="rId42"/>
    </p:embeddedFont>
    <p:embeddedFont>
      <p:font typeface="Outfit SemiBold"/>
      <p:regular r:id="rId43"/>
      <p:bold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Poppins"/>
      <p:regular r:id="rId49"/>
      <p:bold r:id="rId50"/>
      <p:italic r:id="rId51"/>
      <p:boldItalic r:id="rId52"/>
    </p:embeddedFont>
    <p:embeddedFont>
      <p:font typeface="Bebas Neue"/>
      <p:regular r:id="rId53"/>
    </p:embeddedFont>
    <p:embeddedFont>
      <p:font typeface="Outfit Light"/>
      <p:regular r:id="rId54"/>
      <p:bold r:id="rId55"/>
    </p:embeddedFont>
    <p:embeddedFont>
      <p:font typeface="Outfit"/>
      <p:regular r:id="rId56"/>
      <p:bold r:id="rId57"/>
    </p:embeddedFont>
    <p:embeddedFont>
      <p:font typeface="Encode Sans Semi Expanded ExtraBold"/>
      <p:bold r:id="rId58"/>
    </p:embeddedFont>
    <p:embeddedFont>
      <p:font typeface="Quattrocento Sans"/>
      <p:regular r:id="rId59"/>
      <p:bold r:id="rId60"/>
      <p:italic r:id="rId61"/>
      <p:boldItalic r:id="rId62"/>
    </p:embeddedFont>
    <p:embeddedFont>
      <p:font typeface="Merriweather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Light-boldItalic.fntdata"/><Relationship Id="rId42" Type="http://schemas.openxmlformats.org/officeDocument/2006/relationships/font" Target="fonts/LatoBlack-boldItalic.fntdata"/><Relationship Id="rId41" Type="http://schemas.openxmlformats.org/officeDocument/2006/relationships/font" Target="fonts/LatoBlack-bold.fntdata"/><Relationship Id="rId44" Type="http://schemas.openxmlformats.org/officeDocument/2006/relationships/font" Target="fonts/OutfitSemiBold-bold.fntdata"/><Relationship Id="rId43" Type="http://schemas.openxmlformats.org/officeDocument/2006/relationships/font" Target="fonts/OutfitSemiBold-regular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Poppins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roximaNova-regular.fntdata"/><Relationship Id="rId30" Type="http://schemas.openxmlformats.org/officeDocument/2006/relationships/font" Target="fonts/JosefinSlab-boldItalic.fntdata"/><Relationship Id="rId33" Type="http://schemas.openxmlformats.org/officeDocument/2006/relationships/font" Target="fonts/ProximaNova-italic.fntdata"/><Relationship Id="rId32" Type="http://schemas.openxmlformats.org/officeDocument/2006/relationships/font" Target="fonts/ProximaNova-bold.fntdata"/><Relationship Id="rId35" Type="http://schemas.openxmlformats.org/officeDocument/2006/relationships/font" Target="fonts/MavenPro-regular.fntdata"/><Relationship Id="rId34" Type="http://schemas.openxmlformats.org/officeDocument/2006/relationships/font" Target="fonts/ProximaNova-boldItalic.fntdata"/><Relationship Id="rId37" Type="http://schemas.openxmlformats.org/officeDocument/2006/relationships/font" Target="fonts/PoppinsLight-regular.fntdata"/><Relationship Id="rId36" Type="http://schemas.openxmlformats.org/officeDocument/2006/relationships/font" Target="fonts/MavenPro-bold.fntdata"/><Relationship Id="rId39" Type="http://schemas.openxmlformats.org/officeDocument/2006/relationships/font" Target="fonts/PoppinsLight-italic.fntdata"/><Relationship Id="rId38" Type="http://schemas.openxmlformats.org/officeDocument/2006/relationships/font" Target="fonts/PoppinsLight-bold.fntdata"/><Relationship Id="rId62" Type="http://schemas.openxmlformats.org/officeDocument/2006/relationships/font" Target="fonts/QuattrocentoSans-boldItalic.fntdata"/><Relationship Id="rId61" Type="http://schemas.openxmlformats.org/officeDocument/2006/relationships/font" Target="fonts/QuattrocentoSans-italic.fntdata"/><Relationship Id="rId20" Type="http://schemas.openxmlformats.org/officeDocument/2006/relationships/slide" Target="slides/slide13.xml"/><Relationship Id="rId64" Type="http://schemas.openxmlformats.org/officeDocument/2006/relationships/font" Target="fonts/Merriweather-bold.fntdata"/><Relationship Id="rId63" Type="http://schemas.openxmlformats.org/officeDocument/2006/relationships/font" Target="fonts/Merriweather-regular.fntdata"/><Relationship Id="rId22" Type="http://schemas.openxmlformats.org/officeDocument/2006/relationships/slide" Target="slides/slide15.xml"/><Relationship Id="rId66" Type="http://schemas.openxmlformats.org/officeDocument/2006/relationships/font" Target="fonts/Merriweather-boldItalic.fntdata"/><Relationship Id="rId21" Type="http://schemas.openxmlformats.org/officeDocument/2006/relationships/slide" Target="slides/slide14.xml"/><Relationship Id="rId65" Type="http://schemas.openxmlformats.org/officeDocument/2006/relationships/font" Target="fonts/Merriweather-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QuattrocentoSans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JosefinSlab-bold.fntdata"/><Relationship Id="rId27" Type="http://schemas.openxmlformats.org/officeDocument/2006/relationships/font" Target="fonts/JosefinSlab-regular.fntdata"/><Relationship Id="rId29" Type="http://schemas.openxmlformats.org/officeDocument/2006/relationships/font" Target="fonts/JosefinSlab-italic.fntdata"/><Relationship Id="rId51" Type="http://schemas.openxmlformats.org/officeDocument/2006/relationships/font" Target="fonts/Poppins-italic.fntdata"/><Relationship Id="rId50" Type="http://schemas.openxmlformats.org/officeDocument/2006/relationships/font" Target="fonts/Poppins-bold.fntdata"/><Relationship Id="rId53" Type="http://schemas.openxmlformats.org/officeDocument/2006/relationships/font" Target="fonts/BebasNeue-regular.fntdata"/><Relationship Id="rId52" Type="http://schemas.openxmlformats.org/officeDocument/2006/relationships/font" Target="fonts/Poppins-boldItalic.fntdata"/><Relationship Id="rId11" Type="http://schemas.openxmlformats.org/officeDocument/2006/relationships/slide" Target="slides/slide4.xml"/><Relationship Id="rId55" Type="http://schemas.openxmlformats.org/officeDocument/2006/relationships/font" Target="fonts/OutfitLight-bold.fntdata"/><Relationship Id="rId10" Type="http://schemas.openxmlformats.org/officeDocument/2006/relationships/slide" Target="slides/slide3.xml"/><Relationship Id="rId54" Type="http://schemas.openxmlformats.org/officeDocument/2006/relationships/font" Target="fonts/OutfitLight-regular.fntdata"/><Relationship Id="rId13" Type="http://schemas.openxmlformats.org/officeDocument/2006/relationships/slide" Target="slides/slide6.xml"/><Relationship Id="rId57" Type="http://schemas.openxmlformats.org/officeDocument/2006/relationships/font" Target="fonts/Outfit-bold.fntdata"/><Relationship Id="rId12" Type="http://schemas.openxmlformats.org/officeDocument/2006/relationships/slide" Target="slides/slide5.xml"/><Relationship Id="rId56" Type="http://schemas.openxmlformats.org/officeDocument/2006/relationships/font" Target="fonts/Outfit-regular.fntdata"/><Relationship Id="rId15" Type="http://schemas.openxmlformats.org/officeDocument/2006/relationships/slide" Target="slides/slide8.xml"/><Relationship Id="rId59" Type="http://schemas.openxmlformats.org/officeDocument/2006/relationships/font" Target="fonts/QuattrocentoSans-regular.fntdata"/><Relationship Id="rId14" Type="http://schemas.openxmlformats.org/officeDocument/2006/relationships/slide" Target="slides/slide7.xml"/><Relationship Id="rId58" Type="http://schemas.openxmlformats.org/officeDocument/2006/relationships/font" Target="fonts/EncodeSansSemiExpandedExtraBold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4cbd65858_0_3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g244cbd65858_0_3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44cbd65858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44cbd65858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44cbd65858_0_4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g244cbd65858_0_4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44cbd65858_0_4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0" name="Google Shape;570;g244cbd65858_0_4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312305a37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312305a37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4b83ef259c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4b83ef259c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44cbd65858_0_11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3" name="Google Shape;733;g244cbd65858_0_11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44cbd65858_0_10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8" name="Google Shape;748;g244cbd65858_0_10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44cbd65858_0_5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9" name="Google Shape;769;g244cbd65858_0_5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4b83ef259c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4b83ef259c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44cbd65858_0_11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7" name="Google Shape;797;g244cbd65858_0_11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44cbd65858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44cbd65858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44cbd6585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44cbd6585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4cbd65858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g244cbd65858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312305a37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g2312305a37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241710bf12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241710bf12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44cbd65858_0_1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g244cbd65858_0_1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44cbd65858_0_3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g244cbd65858_0_3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44cbd65858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44cbd65858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1473176" y="1977500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subTitle"/>
          </p:nvPr>
        </p:nvSpPr>
        <p:spPr>
          <a:xfrm>
            <a:off x="5128995" y="1977500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3" type="subTitle"/>
          </p:nvPr>
        </p:nvSpPr>
        <p:spPr>
          <a:xfrm>
            <a:off x="1473176" y="3638075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4" type="subTitle"/>
          </p:nvPr>
        </p:nvSpPr>
        <p:spPr>
          <a:xfrm>
            <a:off x="5128995" y="3638075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5" type="subTitle"/>
          </p:nvPr>
        </p:nvSpPr>
        <p:spPr>
          <a:xfrm>
            <a:off x="1473175" y="160795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6" type="subTitle"/>
          </p:nvPr>
        </p:nvSpPr>
        <p:spPr>
          <a:xfrm>
            <a:off x="1473175" y="326860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7" type="subTitle"/>
          </p:nvPr>
        </p:nvSpPr>
        <p:spPr>
          <a:xfrm>
            <a:off x="5128970" y="160795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8" type="subTitle"/>
          </p:nvPr>
        </p:nvSpPr>
        <p:spPr>
          <a:xfrm>
            <a:off x="5128970" y="326860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15"/>
          <p:cNvSpPr/>
          <p:nvPr/>
        </p:nvSpPr>
        <p:spPr>
          <a:xfrm>
            <a:off x="8440964" y="539500"/>
            <a:ext cx="714600" cy="74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5"/>
          <p:cNvCxnSpPr/>
          <p:nvPr/>
        </p:nvCxnSpPr>
        <p:spPr>
          <a:xfrm>
            <a:off x="-17639" y="263250"/>
            <a:ext cx="845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5"/>
          <p:cNvCxnSpPr/>
          <p:nvPr/>
        </p:nvCxnSpPr>
        <p:spPr>
          <a:xfrm>
            <a:off x="8440695" y="-5250"/>
            <a:ext cx="0" cy="515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3810775"/>
            <a:ext cx="9372600" cy="1342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16"/>
          <p:cNvGrpSpPr/>
          <p:nvPr/>
        </p:nvGrpSpPr>
        <p:grpSpPr>
          <a:xfrm>
            <a:off x="-611084" y="2839289"/>
            <a:ext cx="1696568" cy="1271577"/>
            <a:chOff x="-611084" y="2839289"/>
            <a:chExt cx="1696568" cy="1271577"/>
          </a:xfrm>
        </p:grpSpPr>
        <p:sp>
          <p:nvSpPr>
            <p:cNvPr id="86" name="Google Shape;86;p16"/>
            <p:cNvSpPr/>
            <p:nvPr/>
          </p:nvSpPr>
          <p:spPr>
            <a:xfrm>
              <a:off x="307166" y="2839289"/>
              <a:ext cx="731328" cy="589684"/>
            </a:xfrm>
            <a:custGeom>
              <a:rect b="b" l="l" r="r" t="t"/>
              <a:pathLst>
                <a:path extrusionOk="0" h="11134" w="13772">
                  <a:moveTo>
                    <a:pt x="1893" y="0"/>
                  </a:moveTo>
                  <a:cubicBezTo>
                    <a:pt x="847" y="0"/>
                    <a:pt x="0" y="848"/>
                    <a:pt x="0" y="1894"/>
                  </a:cubicBezTo>
                  <a:lnTo>
                    <a:pt x="0" y="11134"/>
                  </a:lnTo>
                  <a:lnTo>
                    <a:pt x="13772" y="11134"/>
                  </a:lnTo>
                  <a:lnTo>
                    <a:pt x="13772" y="1767"/>
                  </a:lnTo>
                  <a:cubicBezTo>
                    <a:pt x="13772" y="791"/>
                    <a:pt x="12981" y="0"/>
                    <a:pt x="12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-563180" y="2839289"/>
              <a:ext cx="731328" cy="589632"/>
            </a:xfrm>
            <a:custGeom>
              <a:rect b="b" l="l" r="r" t="t"/>
              <a:pathLst>
                <a:path extrusionOk="0" h="11133" w="13772">
                  <a:moveTo>
                    <a:pt x="1895" y="0"/>
                  </a:moveTo>
                  <a:cubicBezTo>
                    <a:pt x="848" y="0"/>
                    <a:pt x="0" y="848"/>
                    <a:pt x="0" y="1894"/>
                  </a:cubicBezTo>
                  <a:lnTo>
                    <a:pt x="0" y="11132"/>
                  </a:lnTo>
                  <a:lnTo>
                    <a:pt x="13772" y="11132"/>
                  </a:lnTo>
                  <a:lnTo>
                    <a:pt x="13772" y="1767"/>
                  </a:lnTo>
                  <a:cubicBezTo>
                    <a:pt x="13772" y="791"/>
                    <a:pt x="12980" y="0"/>
                    <a:pt x="12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-551647" y="3556000"/>
              <a:ext cx="1590297" cy="94573"/>
            </a:xfrm>
            <a:custGeom>
              <a:rect b="b" l="l" r="r" t="t"/>
              <a:pathLst>
                <a:path extrusionOk="0" h="1786" w="64502">
                  <a:moveTo>
                    <a:pt x="1" y="0"/>
                  </a:moveTo>
                  <a:lnTo>
                    <a:pt x="1" y="1785"/>
                  </a:lnTo>
                  <a:lnTo>
                    <a:pt x="64501" y="1785"/>
                  </a:lnTo>
                  <a:lnTo>
                    <a:pt x="645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259208" y="3428752"/>
              <a:ext cx="826275" cy="127322"/>
            </a:xfrm>
            <a:custGeom>
              <a:rect b="b" l="l" r="r" t="t"/>
              <a:pathLst>
                <a:path extrusionOk="0" h="2404" w="15560">
                  <a:moveTo>
                    <a:pt x="927" y="0"/>
                  </a:moveTo>
                  <a:cubicBezTo>
                    <a:pt x="416" y="0"/>
                    <a:pt x="1" y="416"/>
                    <a:pt x="1" y="927"/>
                  </a:cubicBezTo>
                  <a:lnTo>
                    <a:pt x="1" y="1416"/>
                  </a:lnTo>
                  <a:cubicBezTo>
                    <a:pt x="1" y="1961"/>
                    <a:pt x="443" y="2403"/>
                    <a:pt x="988" y="2403"/>
                  </a:cubicBezTo>
                  <a:lnTo>
                    <a:pt x="14663" y="2403"/>
                  </a:lnTo>
                  <a:cubicBezTo>
                    <a:pt x="15158" y="2403"/>
                    <a:pt x="15560" y="2002"/>
                    <a:pt x="15560" y="1506"/>
                  </a:cubicBezTo>
                  <a:lnTo>
                    <a:pt x="15560" y="904"/>
                  </a:lnTo>
                  <a:cubicBezTo>
                    <a:pt x="15560" y="406"/>
                    <a:pt x="15155" y="2"/>
                    <a:pt x="14656" y="2"/>
                  </a:cubicBezTo>
                  <a:lnTo>
                    <a:pt x="927" y="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-611084" y="3428752"/>
              <a:ext cx="826275" cy="127322"/>
            </a:xfrm>
            <a:custGeom>
              <a:rect b="b" l="l" r="r" t="t"/>
              <a:pathLst>
                <a:path extrusionOk="0" h="2404" w="15560">
                  <a:moveTo>
                    <a:pt x="927" y="0"/>
                  </a:moveTo>
                  <a:cubicBezTo>
                    <a:pt x="415" y="0"/>
                    <a:pt x="0" y="416"/>
                    <a:pt x="0" y="927"/>
                  </a:cubicBezTo>
                  <a:lnTo>
                    <a:pt x="0" y="1416"/>
                  </a:lnTo>
                  <a:cubicBezTo>
                    <a:pt x="0" y="1961"/>
                    <a:pt x="442" y="2403"/>
                    <a:pt x="987" y="2403"/>
                  </a:cubicBezTo>
                  <a:lnTo>
                    <a:pt x="14662" y="2403"/>
                  </a:lnTo>
                  <a:cubicBezTo>
                    <a:pt x="15157" y="2403"/>
                    <a:pt x="15559" y="2002"/>
                    <a:pt x="15559" y="1506"/>
                  </a:cubicBezTo>
                  <a:lnTo>
                    <a:pt x="15559" y="904"/>
                  </a:lnTo>
                  <a:cubicBezTo>
                    <a:pt x="15559" y="406"/>
                    <a:pt x="15154" y="2"/>
                    <a:pt x="14655" y="2"/>
                  </a:cubicBezTo>
                  <a:lnTo>
                    <a:pt x="927" y="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971503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3" y="8844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307166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3" y="8844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101104" y="3642413"/>
              <a:ext cx="67122" cy="468453"/>
            </a:xfrm>
            <a:custGeom>
              <a:rect b="b" l="l" r="r" t="t"/>
              <a:pathLst>
                <a:path extrusionOk="0" h="8845" w="1264">
                  <a:moveTo>
                    <a:pt x="0" y="0"/>
                  </a:moveTo>
                  <a:lnTo>
                    <a:pt x="0" y="8844"/>
                  </a:lnTo>
                  <a:lnTo>
                    <a:pt x="1264" y="8844"/>
                  </a:lnTo>
                  <a:lnTo>
                    <a:pt x="12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-551655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2" y="8844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6"/>
          <p:cNvSpPr/>
          <p:nvPr/>
        </p:nvSpPr>
        <p:spPr>
          <a:xfrm>
            <a:off x="159672" y="640701"/>
            <a:ext cx="776332" cy="1068613"/>
          </a:xfrm>
          <a:custGeom>
            <a:rect b="b" l="l" r="r" t="t"/>
            <a:pathLst>
              <a:path extrusionOk="0" h="15697" w="11374">
                <a:moveTo>
                  <a:pt x="0" y="0"/>
                </a:moveTo>
                <a:lnTo>
                  <a:pt x="0" y="15697"/>
                </a:lnTo>
                <a:lnTo>
                  <a:pt x="11373" y="15697"/>
                </a:lnTo>
                <a:lnTo>
                  <a:pt x="113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207797" y="693247"/>
            <a:ext cx="680025" cy="963501"/>
          </a:xfrm>
          <a:custGeom>
            <a:rect b="b" l="l" r="r" t="t"/>
            <a:pathLst>
              <a:path extrusionOk="0" h="14153" w="9963">
                <a:moveTo>
                  <a:pt x="1" y="1"/>
                </a:moveTo>
                <a:lnTo>
                  <a:pt x="1" y="14153"/>
                </a:lnTo>
                <a:lnTo>
                  <a:pt x="9963" y="14153"/>
                </a:lnTo>
                <a:lnTo>
                  <a:pt x="996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410603" y="1178611"/>
            <a:ext cx="274453" cy="27980"/>
          </a:xfrm>
          <a:custGeom>
            <a:rect b="b" l="l" r="r" t="t"/>
            <a:pathLst>
              <a:path extrusionOk="0" h="411" w="4021">
                <a:moveTo>
                  <a:pt x="0" y="1"/>
                </a:moveTo>
                <a:lnTo>
                  <a:pt x="0" y="410"/>
                </a:lnTo>
                <a:lnTo>
                  <a:pt x="4021" y="410"/>
                </a:lnTo>
                <a:lnTo>
                  <a:pt x="40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268823" y="1118783"/>
            <a:ext cx="557985" cy="27912"/>
          </a:xfrm>
          <a:custGeom>
            <a:rect b="b" l="l" r="r" t="t"/>
            <a:pathLst>
              <a:path extrusionOk="0" h="410" w="8175">
                <a:moveTo>
                  <a:pt x="1" y="0"/>
                </a:moveTo>
                <a:lnTo>
                  <a:pt x="1" y="410"/>
                </a:lnTo>
                <a:lnTo>
                  <a:pt x="8175" y="410"/>
                </a:lnTo>
                <a:lnTo>
                  <a:pt x="81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266229" y="1270021"/>
            <a:ext cx="262577" cy="27980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266229" y="1335159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266229" y="1400160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09"/>
                </a:lnTo>
                <a:lnTo>
                  <a:pt x="3847" y="409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266229" y="1465093"/>
            <a:ext cx="262577" cy="27980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266229" y="1530230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566855" y="1270021"/>
            <a:ext cx="262577" cy="27980"/>
          </a:xfrm>
          <a:custGeom>
            <a:rect b="b" l="l" r="r" t="t"/>
            <a:pathLst>
              <a:path extrusionOk="0" h="411" w="3847">
                <a:moveTo>
                  <a:pt x="1" y="1"/>
                </a:moveTo>
                <a:lnTo>
                  <a:pt x="1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566855" y="1335159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66855" y="1400160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09"/>
                </a:lnTo>
                <a:lnTo>
                  <a:pt x="3847" y="409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566855" y="1465093"/>
            <a:ext cx="262577" cy="27980"/>
          </a:xfrm>
          <a:custGeom>
            <a:rect b="b" l="l" r="r" t="t"/>
            <a:pathLst>
              <a:path extrusionOk="0" h="411" w="3847">
                <a:moveTo>
                  <a:pt x="1" y="1"/>
                </a:moveTo>
                <a:lnTo>
                  <a:pt x="1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566855" y="1530230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422413" y="793028"/>
            <a:ext cx="250905" cy="255563"/>
          </a:xfrm>
          <a:custGeom>
            <a:rect b="b" l="l" r="r" t="t"/>
            <a:pathLst>
              <a:path extrusionOk="0" h="3754" w="3676">
                <a:moveTo>
                  <a:pt x="0" y="1"/>
                </a:moveTo>
                <a:lnTo>
                  <a:pt x="0" y="3754"/>
                </a:lnTo>
                <a:lnTo>
                  <a:pt x="3675" y="3754"/>
                </a:lnTo>
                <a:lnTo>
                  <a:pt x="367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8410119" y="650989"/>
            <a:ext cx="576762" cy="594698"/>
          </a:xfrm>
          <a:custGeom>
            <a:rect b="b" l="l" r="r" t="t"/>
            <a:pathLst>
              <a:path extrusionOk="0" h="9688" w="9371">
                <a:moveTo>
                  <a:pt x="0" y="0"/>
                </a:moveTo>
                <a:lnTo>
                  <a:pt x="0" y="9687"/>
                </a:lnTo>
                <a:lnTo>
                  <a:pt x="9370" y="9687"/>
                </a:lnTo>
                <a:lnTo>
                  <a:pt x="93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8453515" y="698369"/>
            <a:ext cx="489918" cy="499981"/>
          </a:xfrm>
          <a:custGeom>
            <a:rect b="b" l="l" r="r" t="t"/>
            <a:pathLst>
              <a:path extrusionOk="0" h="8145" w="7960">
                <a:moveTo>
                  <a:pt x="1" y="0"/>
                </a:moveTo>
                <a:lnTo>
                  <a:pt x="1" y="8145"/>
                </a:lnTo>
                <a:lnTo>
                  <a:pt x="7960" y="8145"/>
                </a:lnTo>
                <a:lnTo>
                  <a:pt x="79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8665446" y="829768"/>
            <a:ext cx="236773" cy="25168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09"/>
                </a:lnTo>
                <a:lnTo>
                  <a:pt x="3846" y="409"/>
                </a:lnTo>
                <a:lnTo>
                  <a:pt x="38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8665446" y="888318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8665446" y="947052"/>
            <a:ext cx="236773" cy="25168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6" y="410"/>
                </a:lnTo>
                <a:lnTo>
                  <a:pt x="38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8665446" y="1005602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8665446" y="1064213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8494756" y="825902"/>
            <a:ext cx="137005" cy="263771"/>
          </a:xfrm>
          <a:custGeom>
            <a:rect b="b" l="l" r="r" t="t"/>
            <a:pathLst>
              <a:path extrusionOk="0" h="4297" w="2226">
                <a:moveTo>
                  <a:pt x="1" y="1"/>
                </a:moveTo>
                <a:lnTo>
                  <a:pt x="1" y="4296"/>
                </a:lnTo>
                <a:lnTo>
                  <a:pt x="2225" y="4296"/>
                </a:lnTo>
                <a:lnTo>
                  <a:pt x="22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8424002" y="1928620"/>
            <a:ext cx="797546" cy="557589"/>
          </a:xfrm>
          <a:custGeom>
            <a:rect b="b" l="l" r="r" t="t"/>
            <a:pathLst>
              <a:path extrusionOk="0" h="10528" w="15019">
                <a:moveTo>
                  <a:pt x="653" y="0"/>
                </a:moveTo>
                <a:cubicBezTo>
                  <a:pt x="292" y="0"/>
                  <a:pt x="0" y="291"/>
                  <a:pt x="0" y="653"/>
                </a:cubicBezTo>
                <a:lnTo>
                  <a:pt x="0" y="9874"/>
                </a:lnTo>
                <a:cubicBezTo>
                  <a:pt x="0" y="10236"/>
                  <a:pt x="292" y="10527"/>
                  <a:pt x="653" y="10527"/>
                </a:cubicBezTo>
                <a:lnTo>
                  <a:pt x="14365" y="10527"/>
                </a:lnTo>
                <a:cubicBezTo>
                  <a:pt x="14726" y="10527"/>
                  <a:pt x="15018" y="10236"/>
                  <a:pt x="15018" y="9874"/>
                </a:cubicBezTo>
                <a:lnTo>
                  <a:pt x="15018" y="653"/>
                </a:lnTo>
                <a:cubicBezTo>
                  <a:pt x="15018" y="291"/>
                  <a:pt x="14726" y="0"/>
                  <a:pt x="143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8751364" y="2297537"/>
            <a:ext cx="213207" cy="254167"/>
          </a:xfrm>
          <a:custGeom>
            <a:rect b="b" l="l" r="r" t="t"/>
            <a:pathLst>
              <a:path extrusionOk="0" h="4799" w="4015">
                <a:moveTo>
                  <a:pt x="261" y="0"/>
                </a:moveTo>
                <a:cubicBezTo>
                  <a:pt x="115" y="0"/>
                  <a:pt x="0" y="126"/>
                  <a:pt x="13" y="271"/>
                </a:cubicBezTo>
                <a:lnTo>
                  <a:pt x="392" y="4799"/>
                </a:lnTo>
                <a:lnTo>
                  <a:pt x="4015" y="4799"/>
                </a:lnTo>
                <a:lnTo>
                  <a:pt x="2886" y="190"/>
                </a:lnTo>
                <a:cubicBezTo>
                  <a:pt x="2857" y="78"/>
                  <a:pt x="2757" y="0"/>
                  <a:pt x="2642" y="0"/>
                </a:cubicBezTo>
                <a:lnTo>
                  <a:pt x="263" y="0"/>
                </a:lnTo>
                <a:cubicBezTo>
                  <a:pt x="263" y="0"/>
                  <a:pt x="262" y="0"/>
                  <a:pt x="2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8632613" y="2523907"/>
            <a:ext cx="429228" cy="29871"/>
          </a:xfrm>
          <a:custGeom>
            <a:rect b="b" l="l" r="r" t="t"/>
            <a:pathLst>
              <a:path extrusionOk="0" h="564" w="8083">
                <a:moveTo>
                  <a:pt x="0" y="1"/>
                </a:moveTo>
                <a:lnTo>
                  <a:pt x="0" y="563"/>
                </a:lnTo>
                <a:lnTo>
                  <a:pt x="8082" y="563"/>
                </a:lnTo>
                <a:lnTo>
                  <a:pt x="80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8632613" y="2523907"/>
            <a:ext cx="75883" cy="29871"/>
          </a:xfrm>
          <a:custGeom>
            <a:rect b="b" l="l" r="r" t="t"/>
            <a:pathLst>
              <a:path extrusionOk="0" h="564" w="1429">
                <a:moveTo>
                  <a:pt x="0" y="1"/>
                </a:moveTo>
                <a:lnTo>
                  <a:pt x="0" y="563"/>
                </a:lnTo>
                <a:lnTo>
                  <a:pt x="1428" y="563"/>
                </a:lnTo>
                <a:lnTo>
                  <a:pt x="142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8163809" y="2701403"/>
            <a:ext cx="1208746" cy="1541527"/>
          </a:xfrm>
          <a:custGeom>
            <a:rect b="b" l="l" r="r" t="t"/>
            <a:pathLst>
              <a:path extrusionOk="0" h="29106" w="55498">
                <a:moveTo>
                  <a:pt x="0" y="1"/>
                </a:moveTo>
                <a:lnTo>
                  <a:pt x="0" y="29106"/>
                </a:lnTo>
                <a:lnTo>
                  <a:pt x="55498" y="29106"/>
                </a:lnTo>
                <a:lnTo>
                  <a:pt x="554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8163809" y="4039974"/>
            <a:ext cx="1208746" cy="202687"/>
          </a:xfrm>
          <a:custGeom>
            <a:rect b="b" l="l" r="r" t="t"/>
            <a:pathLst>
              <a:path extrusionOk="0" h="3827" w="55498">
                <a:moveTo>
                  <a:pt x="0" y="0"/>
                </a:moveTo>
                <a:lnTo>
                  <a:pt x="0" y="3827"/>
                </a:lnTo>
                <a:lnTo>
                  <a:pt x="55498" y="3827"/>
                </a:lnTo>
                <a:lnTo>
                  <a:pt x="5549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8116430" y="2554250"/>
            <a:ext cx="1256096" cy="202740"/>
          </a:xfrm>
          <a:custGeom>
            <a:rect b="b" l="l" r="r" t="t"/>
            <a:pathLst>
              <a:path extrusionOk="0" h="3828" w="57672">
                <a:moveTo>
                  <a:pt x="1" y="0"/>
                </a:moveTo>
                <a:lnTo>
                  <a:pt x="1" y="3828"/>
                </a:lnTo>
                <a:lnTo>
                  <a:pt x="57671" y="3828"/>
                </a:lnTo>
                <a:lnTo>
                  <a:pt x="5767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413700" y="319350"/>
            <a:ext cx="8316600" cy="4504800"/>
          </a:xfrm>
          <a:prstGeom prst="rect">
            <a:avLst/>
          </a:prstGeom>
          <a:solidFill>
            <a:srgbClr val="FFFFFF">
              <a:alpha val="8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16"/>
          <p:cNvSpPr txBox="1"/>
          <p:nvPr>
            <p:ph idx="1" type="subTitle"/>
          </p:nvPr>
        </p:nvSpPr>
        <p:spPr>
          <a:xfrm>
            <a:off x="1349523" y="2013515"/>
            <a:ext cx="19782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2" type="subTitle"/>
          </p:nvPr>
        </p:nvSpPr>
        <p:spPr>
          <a:xfrm>
            <a:off x="5816277" y="2012169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3" type="subTitle"/>
          </p:nvPr>
        </p:nvSpPr>
        <p:spPr>
          <a:xfrm>
            <a:off x="1349523" y="3431032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4" type="subTitle"/>
          </p:nvPr>
        </p:nvSpPr>
        <p:spPr>
          <a:xfrm>
            <a:off x="5816277" y="3428544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5" type="subTitle"/>
          </p:nvPr>
        </p:nvSpPr>
        <p:spPr>
          <a:xfrm>
            <a:off x="1349523" y="1675856"/>
            <a:ext cx="1978200" cy="4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6" type="subTitle"/>
          </p:nvPr>
        </p:nvSpPr>
        <p:spPr>
          <a:xfrm>
            <a:off x="1349523" y="3095532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3" name="Google Shape;133;p16"/>
          <p:cNvSpPr txBox="1"/>
          <p:nvPr>
            <p:ph idx="7" type="subTitle"/>
          </p:nvPr>
        </p:nvSpPr>
        <p:spPr>
          <a:xfrm>
            <a:off x="5816273" y="1676594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" name="Google Shape;134;p16"/>
          <p:cNvSpPr txBox="1"/>
          <p:nvPr>
            <p:ph idx="8" type="subTitle"/>
          </p:nvPr>
        </p:nvSpPr>
        <p:spPr>
          <a:xfrm>
            <a:off x="5816273" y="3093044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">
  <p:cSld name="Text slid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idx="12" type="sldNum"/>
          </p:nvPr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0" lvl="0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8" name="Google Shape;138;p17"/>
          <p:cNvSpPr txBox="1"/>
          <p:nvPr>
            <p:ph type="title"/>
          </p:nvPr>
        </p:nvSpPr>
        <p:spPr>
          <a:xfrm>
            <a:off x="540554" y="627461"/>
            <a:ext cx="7977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" type="body"/>
          </p:nvPr>
        </p:nvSpPr>
        <p:spPr>
          <a:xfrm>
            <a:off x="539552" y="1437624"/>
            <a:ext cx="79929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1pPr>
            <a:lvl2pPr indent="-323850" lvl="1" marL="91440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chemeClr val="accent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type="title"/>
          </p:nvPr>
        </p:nvSpPr>
        <p:spPr>
          <a:xfrm>
            <a:off x="628650" y="273844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 Black"/>
              <a:buNone/>
              <a:defRPr b="0" i="0" sz="33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000">
                <a:solidFill>
                  <a:schemeClr val="dk1"/>
                </a:solidFill>
              </a:defRPr>
            </a:lvl1pPr>
            <a:lvl2pPr lvl="1" rtl="0">
              <a:buNone/>
              <a:defRPr sz="1000">
                <a:solidFill>
                  <a:schemeClr val="dk1"/>
                </a:solidFill>
              </a:defRPr>
            </a:lvl2pPr>
            <a:lvl3pPr lvl="2" rtl="0">
              <a:buNone/>
              <a:defRPr sz="1000">
                <a:solidFill>
                  <a:schemeClr val="dk1"/>
                </a:solidFill>
              </a:defRPr>
            </a:lvl3pPr>
            <a:lvl4pPr lvl="3" rtl="0">
              <a:buNone/>
              <a:defRPr sz="1000">
                <a:solidFill>
                  <a:schemeClr val="dk1"/>
                </a:solidFill>
              </a:defRPr>
            </a:lvl4pPr>
            <a:lvl5pPr lvl="4" rtl="0">
              <a:buNone/>
              <a:defRPr sz="1000">
                <a:solidFill>
                  <a:schemeClr val="dk1"/>
                </a:solidFill>
              </a:defRPr>
            </a:lvl5pPr>
            <a:lvl6pPr lvl="5" rtl="0">
              <a:buNone/>
              <a:defRPr sz="1000">
                <a:solidFill>
                  <a:schemeClr val="dk1"/>
                </a:solidFill>
              </a:defRPr>
            </a:lvl6pPr>
            <a:lvl7pPr lvl="6" rtl="0">
              <a:buNone/>
              <a:defRPr sz="1000">
                <a:solidFill>
                  <a:schemeClr val="dk1"/>
                </a:solidFill>
              </a:defRPr>
            </a:lvl7pPr>
            <a:lvl8pPr lvl="7" rtl="0">
              <a:buNone/>
              <a:defRPr sz="1000">
                <a:solidFill>
                  <a:schemeClr val="dk1"/>
                </a:solidFill>
              </a:defRPr>
            </a:lvl8pPr>
            <a:lvl9pPr lvl="8" rtl="0"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7" name="Google Shape;147;p19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48" name="Google Shape;148;p19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9" name="Google Shape;149;p19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1" name="Google Shape;151;p19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52" name="Google Shape;152;p19"/>
          <p:cNvSpPr txBox="1"/>
          <p:nvPr>
            <p:ph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3" name="Google Shape;153;p19"/>
          <p:cNvSpPr txBox="1"/>
          <p:nvPr>
            <p:ph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4" name="Google Shape;154;p19"/>
          <p:cNvSpPr txBox="1"/>
          <p:nvPr>
            <p:ph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5" name="Google Shape;155;p19"/>
          <p:cNvSpPr txBox="1"/>
          <p:nvPr>
            <p:ph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23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720000" y="1287725"/>
            <a:ext cx="77040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8463409" y="47036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1" name="Google Shape;171;p24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83" name="Google Shape;183;p27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27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5" name="Google Shape;18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88" name="Google Shape;188;p28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0" name="Google Shape;19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94" name="Google Shape;194;p29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95" name="Google Shape;195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7" name="Google Shape;19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2" name="Google Shape;202;p3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2" name="Google Shape;2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5" name="Google Shape;21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4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" name="Google Shape;219;p34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0" name="Google Shape;220;p34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1" name="Google Shape;22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225" name="Google Shape;22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9" name="Google Shape;22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35" name="Google Shape;235;p38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37" name="Google Shape;237;p3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38" name="Google Shape;23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40"/>
          <p:cNvSpPr txBox="1"/>
          <p:nvPr>
            <p:ph idx="1" type="subTitle"/>
          </p:nvPr>
        </p:nvSpPr>
        <p:spPr>
          <a:xfrm>
            <a:off x="1473176" y="1977500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40"/>
          <p:cNvSpPr txBox="1"/>
          <p:nvPr>
            <p:ph idx="2" type="subTitle"/>
          </p:nvPr>
        </p:nvSpPr>
        <p:spPr>
          <a:xfrm>
            <a:off x="5128995" y="1977500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5" name="Google Shape;245;p40"/>
          <p:cNvSpPr txBox="1"/>
          <p:nvPr>
            <p:ph idx="3" type="subTitle"/>
          </p:nvPr>
        </p:nvSpPr>
        <p:spPr>
          <a:xfrm>
            <a:off x="1473176" y="3638075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6" name="Google Shape;246;p40"/>
          <p:cNvSpPr txBox="1"/>
          <p:nvPr>
            <p:ph idx="4" type="subTitle"/>
          </p:nvPr>
        </p:nvSpPr>
        <p:spPr>
          <a:xfrm>
            <a:off x="5128995" y="3638075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40"/>
          <p:cNvSpPr txBox="1"/>
          <p:nvPr>
            <p:ph idx="5" type="subTitle"/>
          </p:nvPr>
        </p:nvSpPr>
        <p:spPr>
          <a:xfrm>
            <a:off x="1473175" y="160795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8" name="Google Shape;248;p40"/>
          <p:cNvSpPr txBox="1"/>
          <p:nvPr>
            <p:ph idx="6" type="subTitle"/>
          </p:nvPr>
        </p:nvSpPr>
        <p:spPr>
          <a:xfrm>
            <a:off x="1473175" y="326860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9" name="Google Shape;249;p40"/>
          <p:cNvSpPr txBox="1"/>
          <p:nvPr>
            <p:ph idx="7" type="subTitle"/>
          </p:nvPr>
        </p:nvSpPr>
        <p:spPr>
          <a:xfrm>
            <a:off x="5128970" y="160795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0" name="Google Shape;250;p40"/>
          <p:cNvSpPr txBox="1"/>
          <p:nvPr>
            <p:ph idx="8" type="subTitle"/>
          </p:nvPr>
        </p:nvSpPr>
        <p:spPr>
          <a:xfrm>
            <a:off x="5128970" y="3268600"/>
            <a:ext cx="2685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1" name="Google Shape;251;p40"/>
          <p:cNvSpPr/>
          <p:nvPr/>
        </p:nvSpPr>
        <p:spPr>
          <a:xfrm>
            <a:off x="8440964" y="539500"/>
            <a:ext cx="714600" cy="747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2" name="Google Shape;252;p40"/>
          <p:cNvCxnSpPr/>
          <p:nvPr/>
        </p:nvCxnSpPr>
        <p:spPr>
          <a:xfrm>
            <a:off x="-17639" y="263250"/>
            <a:ext cx="845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40"/>
          <p:cNvCxnSpPr/>
          <p:nvPr/>
        </p:nvCxnSpPr>
        <p:spPr>
          <a:xfrm>
            <a:off x="8440695" y="-5250"/>
            <a:ext cx="0" cy="515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/>
          <p:nvPr/>
        </p:nvSpPr>
        <p:spPr>
          <a:xfrm>
            <a:off x="0" y="3810775"/>
            <a:ext cx="9372600" cy="1342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41"/>
          <p:cNvGrpSpPr/>
          <p:nvPr/>
        </p:nvGrpSpPr>
        <p:grpSpPr>
          <a:xfrm>
            <a:off x="-611084" y="2839289"/>
            <a:ext cx="1696568" cy="1271577"/>
            <a:chOff x="-611084" y="2839289"/>
            <a:chExt cx="1696568" cy="1271577"/>
          </a:xfrm>
        </p:grpSpPr>
        <p:sp>
          <p:nvSpPr>
            <p:cNvPr id="258" name="Google Shape;258;p41"/>
            <p:cNvSpPr/>
            <p:nvPr/>
          </p:nvSpPr>
          <p:spPr>
            <a:xfrm>
              <a:off x="307166" y="2839289"/>
              <a:ext cx="731328" cy="589684"/>
            </a:xfrm>
            <a:custGeom>
              <a:rect b="b" l="l" r="r" t="t"/>
              <a:pathLst>
                <a:path extrusionOk="0" h="11134" w="13772">
                  <a:moveTo>
                    <a:pt x="1893" y="0"/>
                  </a:moveTo>
                  <a:cubicBezTo>
                    <a:pt x="847" y="0"/>
                    <a:pt x="0" y="848"/>
                    <a:pt x="0" y="1894"/>
                  </a:cubicBezTo>
                  <a:lnTo>
                    <a:pt x="0" y="11134"/>
                  </a:lnTo>
                  <a:lnTo>
                    <a:pt x="13772" y="11134"/>
                  </a:lnTo>
                  <a:lnTo>
                    <a:pt x="13772" y="1767"/>
                  </a:lnTo>
                  <a:cubicBezTo>
                    <a:pt x="13772" y="791"/>
                    <a:pt x="12981" y="0"/>
                    <a:pt x="12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1"/>
            <p:cNvSpPr/>
            <p:nvPr/>
          </p:nvSpPr>
          <p:spPr>
            <a:xfrm>
              <a:off x="-563180" y="2839289"/>
              <a:ext cx="731328" cy="589632"/>
            </a:xfrm>
            <a:custGeom>
              <a:rect b="b" l="l" r="r" t="t"/>
              <a:pathLst>
                <a:path extrusionOk="0" h="11133" w="13772">
                  <a:moveTo>
                    <a:pt x="1895" y="0"/>
                  </a:moveTo>
                  <a:cubicBezTo>
                    <a:pt x="848" y="0"/>
                    <a:pt x="0" y="848"/>
                    <a:pt x="0" y="1894"/>
                  </a:cubicBezTo>
                  <a:lnTo>
                    <a:pt x="0" y="11132"/>
                  </a:lnTo>
                  <a:lnTo>
                    <a:pt x="13772" y="11132"/>
                  </a:lnTo>
                  <a:lnTo>
                    <a:pt x="13772" y="1767"/>
                  </a:lnTo>
                  <a:cubicBezTo>
                    <a:pt x="13772" y="791"/>
                    <a:pt x="12980" y="0"/>
                    <a:pt x="12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1"/>
            <p:cNvSpPr/>
            <p:nvPr/>
          </p:nvSpPr>
          <p:spPr>
            <a:xfrm>
              <a:off x="-551647" y="3556000"/>
              <a:ext cx="1590297" cy="94573"/>
            </a:xfrm>
            <a:custGeom>
              <a:rect b="b" l="l" r="r" t="t"/>
              <a:pathLst>
                <a:path extrusionOk="0" h="1786" w="64502">
                  <a:moveTo>
                    <a:pt x="1" y="0"/>
                  </a:moveTo>
                  <a:lnTo>
                    <a:pt x="1" y="1785"/>
                  </a:lnTo>
                  <a:lnTo>
                    <a:pt x="64501" y="1785"/>
                  </a:lnTo>
                  <a:lnTo>
                    <a:pt x="645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1"/>
            <p:cNvSpPr/>
            <p:nvPr/>
          </p:nvSpPr>
          <p:spPr>
            <a:xfrm>
              <a:off x="259208" y="3428752"/>
              <a:ext cx="826275" cy="127322"/>
            </a:xfrm>
            <a:custGeom>
              <a:rect b="b" l="l" r="r" t="t"/>
              <a:pathLst>
                <a:path extrusionOk="0" h="2404" w="15560">
                  <a:moveTo>
                    <a:pt x="927" y="0"/>
                  </a:moveTo>
                  <a:cubicBezTo>
                    <a:pt x="416" y="0"/>
                    <a:pt x="1" y="416"/>
                    <a:pt x="1" y="927"/>
                  </a:cubicBezTo>
                  <a:lnTo>
                    <a:pt x="1" y="1416"/>
                  </a:lnTo>
                  <a:cubicBezTo>
                    <a:pt x="1" y="1961"/>
                    <a:pt x="443" y="2403"/>
                    <a:pt x="988" y="2403"/>
                  </a:cubicBezTo>
                  <a:lnTo>
                    <a:pt x="14663" y="2403"/>
                  </a:lnTo>
                  <a:cubicBezTo>
                    <a:pt x="15158" y="2403"/>
                    <a:pt x="15560" y="2002"/>
                    <a:pt x="15560" y="1506"/>
                  </a:cubicBezTo>
                  <a:lnTo>
                    <a:pt x="15560" y="904"/>
                  </a:lnTo>
                  <a:cubicBezTo>
                    <a:pt x="15560" y="406"/>
                    <a:pt x="15155" y="2"/>
                    <a:pt x="14656" y="2"/>
                  </a:cubicBezTo>
                  <a:lnTo>
                    <a:pt x="927" y="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1"/>
            <p:cNvSpPr/>
            <p:nvPr/>
          </p:nvSpPr>
          <p:spPr>
            <a:xfrm>
              <a:off x="-611084" y="3428752"/>
              <a:ext cx="826275" cy="127322"/>
            </a:xfrm>
            <a:custGeom>
              <a:rect b="b" l="l" r="r" t="t"/>
              <a:pathLst>
                <a:path extrusionOk="0" h="2404" w="15560">
                  <a:moveTo>
                    <a:pt x="927" y="0"/>
                  </a:moveTo>
                  <a:cubicBezTo>
                    <a:pt x="415" y="0"/>
                    <a:pt x="0" y="416"/>
                    <a:pt x="0" y="927"/>
                  </a:cubicBezTo>
                  <a:lnTo>
                    <a:pt x="0" y="1416"/>
                  </a:lnTo>
                  <a:cubicBezTo>
                    <a:pt x="0" y="1961"/>
                    <a:pt x="442" y="2403"/>
                    <a:pt x="987" y="2403"/>
                  </a:cubicBezTo>
                  <a:lnTo>
                    <a:pt x="14662" y="2403"/>
                  </a:lnTo>
                  <a:cubicBezTo>
                    <a:pt x="15157" y="2403"/>
                    <a:pt x="15559" y="2002"/>
                    <a:pt x="15559" y="1506"/>
                  </a:cubicBezTo>
                  <a:lnTo>
                    <a:pt x="15559" y="904"/>
                  </a:lnTo>
                  <a:cubicBezTo>
                    <a:pt x="15559" y="406"/>
                    <a:pt x="15154" y="2"/>
                    <a:pt x="14655" y="2"/>
                  </a:cubicBezTo>
                  <a:lnTo>
                    <a:pt x="927" y="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1"/>
            <p:cNvSpPr/>
            <p:nvPr/>
          </p:nvSpPr>
          <p:spPr>
            <a:xfrm>
              <a:off x="971503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3" y="8844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1"/>
            <p:cNvSpPr/>
            <p:nvPr/>
          </p:nvSpPr>
          <p:spPr>
            <a:xfrm>
              <a:off x="307166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3" y="8844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1"/>
            <p:cNvSpPr/>
            <p:nvPr/>
          </p:nvSpPr>
          <p:spPr>
            <a:xfrm>
              <a:off x="101104" y="3642413"/>
              <a:ext cx="67122" cy="468453"/>
            </a:xfrm>
            <a:custGeom>
              <a:rect b="b" l="l" r="r" t="t"/>
              <a:pathLst>
                <a:path extrusionOk="0" h="8845" w="1264">
                  <a:moveTo>
                    <a:pt x="0" y="0"/>
                  </a:moveTo>
                  <a:lnTo>
                    <a:pt x="0" y="8844"/>
                  </a:lnTo>
                  <a:lnTo>
                    <a:pt x="1264" y="8844"/>
                  </a:lnTo>
                  <a:lnTo>
                    <a:pt x="12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1"/>
            <p:cNvSpPr/>
            <p:nvPr/>
          </p:nvSpPr>
          <p:spPr>
            <a:xfrm>
              <a:off x="-551655" y="3642413"/>
              <a:ext cx="67068" cy="468453"/>
            </a:xfrm>
            <a:custGeom>
              <a:rect b="b" l="l" r="r" t="t"/>
              <a:pathLst>
                <a:path extrusionOk="0" h="8845" w="1263">
                  <a:moveTo>
                    <a:pt x="0" y="0"/>
                  </a:moveTo>
                  <a:lnTo>
                    <a:pt x="0" y="8844"/>
                  </a:lnTo>
                  <a:lnTo>
                    <a:pt x="1262" y="8844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41"/>
          <p:cNvSpPr/>
          <p:nvPr/>
        </p:nvSpPr>
        <p:spPr>
          <a:xfrm>
            <a:off x="159672" y="640701"/>
            <a:ext cx="776332" cy="1068613"/>
          </a:xfrm>
          <a:custGeom>
            <a:rect b="b" l="l" r="r" t="t"/>
            <a:pathLst>
              <a:path extrusionOk="0" h="15697" w="11374">
                <a:moveTo>
                  <a:pt x="0" y="0"/>
                </a:moveTo>
                <a:lnTo>
                  <a:pt x="0" y="15697"/>
                </a:lnTo>
                <a:lnTo>
                  <a:pt x="11373" y="15697"/>
                </a:lnTo>
                <a:lnTo>
                  <a:pt x="113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1"/>
          <p:cNvSpPr/>
          <p:nvPr/>
        </p:nvSpPr>
        <p:spPr>
          <a:xfrm>
            <a:off x="207797" y="693247"/>
            <a:ext cx="680025" cy="963501"/>
          </a:xfrm>
          <a:custGeom>
            <a:rect b="b" l="l" r="r" t="t"/>
            <a:pathLst>
              <a:path extrusionOk="0" h="14153" w="9963">
                <a:moveTo>
                  <a:pt x="1" y="1"/>
                </a:moveTo>
                <a:lnTo>
                  <a:pt x="1" y="14153"/>
                </a:lnTo>
                <a:lnTo>
                  <a:pt x="9963" y="14153"/>
                </a:lnTo>
                <a:lnTo>
                  <a:pt x="996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1"/>
          <p:cNvSpPr/>
          <p:nvPr/>
        </p:nvSpPr>
        <p:spPr>
          <a:xfrm>
            <a:off x="410603" y="1178611"/>
            <a:ext cx="274453" cy="27980"/>
          </a:xfrm>
          <a:custGeom>
            <a:rect b="b" l="l" r="r" t="t"/>
            <a:pathLst>
              <a:path extrusionOk="0" h="411" w="4021">
                <a:moveTo>
                  <a:pt x="0" y="1"/>
                </a:moveTo>
                <a:lnTo>
                  <a:pt x="0" y="410"/>
                </a:lnTo>
                <a:lnTo>
                  <a:pt x="4021" y="410"/>
                </a:lnTo>
                <a:lnTo>
                  <a:pt x="40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1"/>
          <p:cNvSpPr/>
          <p:nvPr/>
        </p:nvSpPr>
        <p:spPr>
          <a:xfrm>
            <a:off x="268823" y="1118783"/>
            <a:ext cx="557985" cy="27912"/>
          </a:xfrm>
          <a:custGeom>
            <a:rect b="b" l="l" r="r" t="t"/>
            <a:pathLst>
              <a:path extrusionOk="0" h="410" w="8175">
                <a:moveTo>
                  <a:pt x="1" y="0"/>
                </a:moveTo>
                <a:lnTo>
                  <a:pt x="1" y="410"/>
                </a:lnTo>
                <a:lnTo>
                  <a:pt x="8175" y="410"/>
                </a:lnTo>
                <a:lnTo>
                  <a:pt x="81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1"/>
          <p:cNvSpPr/>
          <p:nvPr/>
        </p:nvSpPr>
        <p:spPr>
          <a:xfrm>
            <a:off x="266229" y="1270021"/>
            <a:ext cx="262577" cy="27980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1"/>
          <p:cNvSpPr/>
          <p:nvPr/>
        </p:nvSpPr>
        <p:spPr>
          <a:xfrm>
            <a:off x="266229" y="1335159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1"/>
          <p:cNvSpPr/>
          <p:nvPr/>
        </p:nvSpPr>
        <p:spPr>
          <a:xfrm>
            <a:off x="266229" y="1400160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09"/>
                </a:lnTo>
                <a:lnTo>
                  <a:pt x="3847" y="409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1"/>
          <p:cNvSpPr/>
          <p:nvPr/>
        </p:nvSpPr>
        <p:spPr>
          <a:xfrm>
            <a:off x="266229" y="1465093"/>
            <a:ext cx="262577" cy="27980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1"/>
          <p:cNvSpPr/>
          <p:nvPr/>
        </p:nvSpPr>
        <p:spPr>
          <a:xfrm>
            <a:off x="266229" y="1530230"/>
            <a:ext cx="262577" cy="27912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1"/>
          <p:cNvSpPr/>
          <p:nvPr/>
        </p:nvSpPr>
        <p:spPr>
          <a:xfrm>
            <a:off x="566855" y="1270021"/>
            <a:ext cx="262577" cy="27980"/>
          </a:xfrm>
          <a:custGeom>
            <a:rect b="b" l="l" r="r" t="t"/>
            <a:pathLst>
              <a:path extrusionOk="0" h="411" w="3847">
                <a:moveTo>
                  <a:pt x="1" y="1"/>
                </a:moveTo>
                <a:lnTo>
                  <a:pt x="1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1"/>
          <p:cNvSpPr/>
          <p:nvPr/>
        </p:nvSpPr>
        <p:spPr>
          <a:xfrm>
            <a:off x="566855" y="1335159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1"/>
          <p:cNvSpPr/>
          <p:nvPr/>
        </p:nvSpPr>
        <p:spPr>
          <a:xfrm>
            <a:off x="566855" y="1400160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09"/>
                </a:lnTo>
                <a:lnTo>
                  <a:pt x="3847" y="409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1"/>
          <p:cNvSpPr/>
          <p:nvPr/>
        </p:nvSpPr>
        <p:spPr>
          <a:xfrm>
            <a:off x="566855" y="1465093"/>
            <a:ext cx="262577" cy="27980"/>
          </a:xfrm>
          <a:custGeom>
            <a:rect b="b" l="l" r="r" t="t"/>
            <a:pathLst>
              <a:path extrusionOk="0" h="411" w="3847">
                <a:moveTo>
                  <a:pt x="1" y="1"/>
                </a:moveTo>
                <a:lnTo>
                  <a:pt x="1" y="410"/>
                </a:lnTo>
                <a:lnTo>
                  <a:pt x="3847" y="410"/>
                </a:lnTo>
                <a:lnTo>
                  <a:pt x="3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1"/>
          <p:cNvSpPr/>
          <p:nvPr/>
        </p:nvSpPr>
        <p:spPr>
          <a:xfrm>
            <a:off x="566855" y="1530230"/>
            <a:ext cx="262577" cy="27912"/>
          </a:xfrm>
          <a:custGeom>
            <a:rect b="b" l="l" r="r" t="t"/>
            <a:pathLst>
              <a:path extrusionOk="0" h="410" w="3847">
                <a:moveTo>
                  <a:pt x="1" y="0"/>
                </a:moveTo>
                <a:lnTo>
                  <a:pt x="1" y="410"/>
                </a:lnTo>
                <a:lnTo>
                  <a:pt x="3847" y="410"/>
                </a:lnTo>
                <a:lnTo>
                  <a:pt x="38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1"/>
          <p:cNvSpPr/>
          <p:nvPr/>
        </p:nvSpPr>
        <p:spPr>
          <a:xfrm>
            <a:off x="422413" y="793028"/>
            <a:ext cx="250905" cy="255563"/>
          </a:xfrm>
          <a:custGeom>
            <a:rect b="b" l="l" r="r" t="t"/>
            <a:pathLst>
              <a:path extrusionOk="0" h="3754" w="3676">
                <a:moveTo>
                  <a:pt x="0" y="1"/>
                </a:moveTo>
                <a:lnTo>
                  <a:pt x="0" y="3754"/>
                </a:lnTo>
                <a:lnTo>
                  <a:pt x="3675" y="3754"/>
                </a:lnTo>
                <a:lnTo>
                  <a:pt x="367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1"/>
          <p:cNvSpPr/>
          <p:nvPr/>
        </p:nvSpPr>
        <p:spPr>
          <a:xfrm>
            <a:off x="8410119" y="650989"/>
            <a:ext cx="576762" cy="594698"/>
          </a:xfrm>
          <a:custGeom>
            <a:rect b="b" l="l" r="r" t="t"/>
            <a:pathLst>
              <a:path extrusionOk="0" h="9688" w="9371">
                <a:moveTo>
                  <a:pt x="0" y="0"/>
                </a:moveTo>
                <a:lnTo>
                  <a:pt x="0" y="9687"/>
                </a:lnTo>
                <a:lnTo>
                  <a:pt x="9370" y="9687"/>
                </a:lnTo>
                <a:lnTo>
                  <a:pt x="93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1"/>
          <p:cNvSpPr/>
          <p:nvPr/>
        </p:nvSpPr>
        <p:spPr>
          <a:xfrm>
            <a:off x="8453515" y="698369"/>
            <a:ext cx="489918" cy="499981"/>
          </a:xfrm>
          <a:custGeom>
            <a:rect b="b" l="l" r="r" t="t"/>
            <a:pathLst>
              <a:path extrusionOk="0" h="8145" w="7960">
                <a:moveTo>
                  <a:pt x="1" y="0"/>
                </a:moveTo>
                <a:lnTo>
                  <a:pt x="1" y="8145"/>
                </a:lnTo>
                <a:lnTo>
                  <a:pt x="7960" y="8145"/>
                </a:lnTo>
                <a:lnTo>
                  <a:pt x="79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1"/>
          <p:cNvSpPr/>
          <p:nvPr/>
        </p:nvSpPr>
        <p:spPr>
          <a:xfrm>
            <a:off x="8665446" y="829768"/>
            <a:ext cx="236773" cy="25168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09"/>
                </a:lnTo>
                <a:lnTo>
                  <a:pt x="3846" y="409"/>
                </a:lnTo>
                <a:lnTo>
                  <a:pt x="38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1"/>
          <p:cNvSpPr/>
          <p:nvPr/>
        </p:nvSpPr>
        <p:spPr>
          <a:xfrm>
            <a:off x="8665446" y="888318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1"/>
          <p:cNvSpPr/>
          <p:nvPr/>
        </p:nvSpPr>
        <p:spPr>
          <a:xfrm>
            <a:off x="8665446" y="947052"/>
            <a:ext cx="236773" cy="25168"/>
          </a:xfrm>
          <a:custGeom>
            <a:rect b="b" l="l" r="r" t="t"/>
            <a:pathLst>
              <a:path extrusionOk="0" h="410" w="3847">
                <a:moveTo>
                  <a:pt x="0" y="0"/>
                </a:moveTo>
                <a:lnTo>
                  <a:pt x="0" y="410"/>
                </a:lnTo>
                <a:lnTo>
                  <a:pt x="3846" y="410"/>
                </a:lnTo>
                <a:lnTo>
                  <a:pt x="384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1"/>
          <p:cNvSpPr/>
          <p:nvPr/>
        </p:nvSpPr>
        <p:spPr>
          <a:xfrm>
            <a:off x="8665446" y="1005602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1"/>
          <p:cNvSpPr/>
          <p:nvPr/>
        </p:nvSpPr>
        <p:spPr>
          <a:xfrm>
            <a:off x="8665446" y="1064213"/>
            <a:ext cx="236773" cy="25229"/>
          </a:xfrm>
          <a:custGeom>
            <a:rect b="b" l="l" r="r" t="t"/>
            <a:pathLst>
              <a:path extrusionOk="0" h="411" w="3847">
                <a:moveTo>
                  <a:pt x="0" y="1"/>
                </a:moveTo>
                <a:lnTo>
                  <a:pt x="0" y="410"/>
                </a:lnTo>
                <a:lnTo>
                  <a:pt x="3846" y="410"/>
                </a:lnTo>
                <a:lnTo>
                  <a:pt x="38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1"/>
          <p:cNvSpPr/>
          <p:nvPr/>
        </p:nvSpPr>
        <p:spPr>
          <a:xfrm>
            <a:off x="8494756" y="825902"/>
            <a:ext cx="137005" cy="263771"/>
          </a:xfrm>
          <a:custGeom>
            <a:rect b="b" l="l" r="r" t="t"/>
            <a:pathLst>
              <a:path extrusionOk="0" h="4297" w="2226">
                <a:moveTo>
                  <a:pt x="1" y="1"/>
                </a:moveTo>
                <a:lnTo>
                  <a:pt x="1" y="4296"/>
                </a:lnTo>
                <a:lnTo>
                  <a:pt x="2225" y="4296"/>
                </a:lnTo>
                <a:lnTo>
                  <a:pt x="22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1"/>
          <p:cNvSpPr/>
          <p:nvPr/>
        </p:nvSpPr>
        <p:spPr>
          <a:xfrm>
            <a:off x="8424002" y="1928620"/>
            <a:ext cx="797546" cy="557589"/>
          </a:xfrm>
          <a:custGeom>
            <a:rect b="b" l="l" r="r" t="t"/>
            <a:pathLst>
              <a:path extrusionOk="0" h="10528" w="15019">
                <a:moveTo>
                  <a:pt x="653" y="0"/>
                </a:moveTo>
                <a:cubicBezTo>
                  <a:pt x="292" y="0"/>
                  <a:pt x="0" y="291"/>
                  <a:pt x="0" y="653"/>
                </a:cubicBezTo>
                <a:lnTo>
                  <a:pt x="0" y="9874"/>
                </a:lnTo>
                <a:cubicBezTo>
                  <a:pt x="0" y="10236"/>
                  <a:pt x="292" y="10527"/>
                  <a:pt x="653" y="10527"/>
                </a:cubicBezTo>
                <a:lnTo>
                  <a:pt x="14365" y="10527"/>
                </a:lnTo>
                <a:cubicBezTo>
                  <a:pt x="14726" y="10527"/>
                  <a:pt x="15018" y="10236"/>
                  <a:pt x="15018" y="9874"/>
                </a:cubicBezTo>
                <a:lnTo>
                  <a:pt x="15018" y="653"/>
                </a:lnTo>
                <a:cubicBezTo>
                  <a:pt x="15018" y="291"/>
                  <a:pt x="14726" y="0"/>
                  <a:pt x="143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1"/>
          <p:cNvSpPr/>
          <p:nvPr/>
        </p:nvSpPr>
        <p:spPr>
          <a:xfrm>
            <a:off x="8751364" y="2297537"/>
            <a:ext cx="213207" cy="254167"/>
          </a:xfrm>
          <a:custGeom>
            <a:rect b="b" l="l" r="r" t="t"/>
            <a:pathLst>
              <a:path extrusionOk="0" h="4799" w="4015">
                <a:moveTo>
                  <a:pt x="261" y="0"/>
                </a:moveTo>
                <a:cubicBezTo>
                  <a:pt x="115" y="0"/>
                  <a:pt x="0" y="126"/>
                  <a:pt x="13" y="271"/>
                </a:cubicBezTo>
                <a:lnTo>
                  <a:pt x="392" y="4799"/>
                </a:lnTo>
                <a:lnTo>
                  <a:pt x="4015" y="4799"/>
                </a:lnTo>
                <a:lnTo>
                  <a:pt x="2886" y="190"/>
                </a:lnTo>
                <a:cubicBezTo>
                  <a:pt x="2857" y="78"/>
                  <a:pt x="2757" y="0"/>
                  <a:pt x="2642" y="0"/>
                </a:cubicBezTo>
                <a:lnTo>
                  <a:pt x="263" y="0"/>
                </a:lnTo>
                <a:cubicBezTo>
                  <a:pt x="263" y="0"/>
                  <a:pt x="262" y="0"/>
                  <a:pt x="2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1"/>
          <p:cNvSpPr/>
          <p:nvPr/>
        </p:nvSpPr>
        <p:spPr>
          <a:xfrm>
            <a:off x="8632613" y="2523907"/>
            <a:ext cx="429228" cy="29871"/>
          </a:xfrm>
          <a:custGeom>
            <a:rect b="b" l="l" r="r" t="t"/>
            <a:pathLst>
              <a:path extrusionOk="0" h="564" w="8083">
                <a:moveTo>
                  <a:pt x="0" y="1"/>
                </a:moveTo>
                <a:lnTo>
                  <a:pt x="0" y="563"/>
                </a:lnTo>
                <a:lnTo>
                  <a:pt x="8082" y="563"/>
                </a:lnTo>
                <a:lnTo>
                  <a:pt x="80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1"/>
          <p:cNvSpPr/>
          <p:nvPr/>
        </p:nvSpPr>
        <p:spPr>
          <a:xfrm>
            <a:off x="8632613" y="2523907"/>
            <a:ext cx="75883" cy="29871"/>
          </a:xfrm>
          <a:custGeom>
            <a:rect b="b" l="l" r="r" t="t"/>
            <a:pathLst>
              <a:path extrusionOk="0" h="564" w="1429">
                <a:moveTo>
                  <a:pt x="0" y="1"/>
                </a:moveTo>
                <a:lnTo>
                  <a:pt x="0" y="563"/>
                </a:lnTo>
                <a:lnTo>
                  <a:pt x="1428" y="563"/>
                </a:lnTo>
                <a:lnTo>
                  <a:pt x="142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1"/>
          <p:cNvSpPr/>
          <p:nvPr/>
        </p:nvSpPr>
        <p:spPr>
          <a:xfrm>
            <a:off x="8163809" y="2701403"/>
            <a:ext cx="1208746" cy="1541527"/>
          </a:xfrm>
          <a:custGeom>
            <a:rect b="b" l="l" r="r" t="t"/>
            <a:pathLst>
              <a:path extrusionOk="0" h="29106" w="55498">
                <a:moveTo>
                  <a:pt x="0" y="1"/>
                </a:moveTo>
                <a:lnTo>
                  <a:pt x="0" y="29106"/>
                </a:lnTo>
                <a:lnTo>
                  <a:pt x="55498" y="29106"/>
                </a:lnTo>
                <a:lnTo>
                  <a:pt x="554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1"/>
          <p:cNvSpPr/>
          <p:nvPr/>
        </p:nvSpPr>
        <p:spPr>
          <a:xfrm>
            <a:off x="8163809" y="4039974"/>
            <a:ext cx="1208746" cy="202687"/>
          </a:xfrm>
          <a:custGeom>
            <a:rect b="b" l="l" r="r" t="t"/>
            <a:pathLst>
              <a:path extrusionOk="0" h="3827" w="55498">
                <a:moveTo>
                  <a:pt x="0" y="0"/>
                </a:moveTo>
                <a:lnTo>
                  <a:pt x="0" y="3827"/>
                </a:lnTo>
                <a:lnTo>
                  <a:pt x="55498" y="3827"/>
                </a:lnTo>
                <a:lnTo>
                  <a:pt x="5549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1"/>
          <p:cNvSpPr/>
          <p:nvPr/>
        </p:nvSpPr>
        <p:spPr>
          <a:xfrm>
            <a:off x="8116430" y="2554250"/>
            <a:ext cx="1256096" cy="202740"/>
          </a:xfrm>
          <a:custGeom>
            <a:rect b="b" l="l" r="r" t="t"/>
            <a:pathLst>
              <a:path extrusionOk="0" h="3828" w="57672">
                <a:moveTo>
                  <a:pt x="1" y="0"/>
                </a:moveTo>
                <a:lnTo>
                  <a:pt x="1" y="3828"/>
                </a:lnTo>
                <a:lnTo>
                  <a:pt x="57671" y="3828"/>
                </a:lnTo>
                <a:lnTo>
                  <a:pt x="5767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1"/>
          <p:cNvSpPr/>
          <p:nvPr/>
        </p:nvSpPr>
        <p:spPr>
          <a:xfrm>
            <a:off x="413700" y="319350"/>
            <a:ext cx="8316600" cy="4504800"/>
          </a:xfrm>
          <a:prstGeom prst="rect">
            <a:avLst/>
          </a:prstGeom>
          <a:solidFill>
            <a:srgbClr val="FFFFFF">
              <a:alpha val="8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9" name="Google Shape;299;p41"/>
          <p:cNvSpPr txBox="1"/>
          <p:nvPr>
            <p:ph idx="1" type="subTitle"/>
          </p:nvPr>
        </p:nvSpPr>
        <p:spPr>
          <a:xfrm>
            <a:off x="1349523" y="2013515"/>
            <a:ext cx="19782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0" name="Google Shape;300;p41"/>
          <p:cNvSpPr txBox="1"/>
          <p:nvPr>
            <p:ph idx="2" type="subTitle"/>
          </p:nvPr>
        </p:nvSpPr>
        <p:spPr>
          <a:xfrm>
            <a:off x="5816277" y="2012169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1" name="Google Shape;301;p41"/>
          <p:cNvSpPr txBox="1"/>
          <p:nvPr>
            <p:ph idx="3" type="subTitle"/>
          </p:nvPr>
        </p:nvSpPr>
        <p:spPr>
          <a:xfrm>
            <a:off x="1349523" y="3431032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2" name="Google Shape;302;p41"/>
          <p:cNvSpPr txBox="1"/>
          <p:nvPr>
            <p:ph idx="4" type="subTitle"/>
          </p:nvPr>
        </p:nvSpPr>
        <p:spPr>
          <a:xfrm>
            <a:off x="5816277" y="3428544"/>
            <a:ext cx="19782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3" name="Google Shape;303;p41"/>
          <p:cNvSpPr txBox="1"/>
          <p:nvPr>
            <p:ph idx="5" type="subTitle"/>
          </p:nvPr>
        </p:nvSpPr>
        <p:spPr>
          <a:xfrm>
            <a:off x="1349523" y="1675856"/>
            <a:ext cx="1978200" cy="4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4" name="Google Shape;304;p41"/>
          <p:cNvSpPr txBox="1"/>
          <p:nvPr>
            <p:ph idx="6" type="subTitle"/>
          </p:nvPr>
        </p:nvSpPr>
        <p:spPr>
          <a:xfrm>
            <a:off x="1349523" y="3095532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5" name="Google Shape;305;p41"/>
          <p:cNvSpPr txBox="1"/>
          <p:nvPr>
            <p:ph idx="7" type="subTitle"/>
          </p:nvPr>
        </p:nvSpPr>
        <p:spPr>
          <a:xfrm>
            <a:off x="5816273" y="1676594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6" name="Google Shape;306;p41"/>
          <p:cNvSpPr txBox="1"/>
          <p:nvPr>
            <p:ph idx="8" type="subTitle"/>
          </p:nvPr>
        </p:nvSpPr>
        <p:spPr>
          <a:xfrm>
            <a:off x="5816273" y="3093044"/>
            <a:ext cx="1978200" cy="4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accent4"/>
                </a:solidFill>
                <a:latin typeface="Encode Sans Semi Expanded ExtraBold"/>
                <a:ea typeface="Encode Sans Semi Expanded ExtraBold"/>
                <a:cs typeface="Encode Sans Semi Expanded ExtraBold"/>
                <a:sym typeface="Encode Sans Semi Expanded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7" name="Google Shape;30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">
  <p:cSld name="Text slide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idx="12" type="sldNum"/>
          </p:nvPr>
        </p:nvSpPr>
        <p:spPr>
          <a:xfrm>
            <a:off x="8784468" y="4871553"/>
            <a:ext cx="3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0" lvl="0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sz="9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0" name="Google Shape;310;p42"/>
          <p:cNvSpPr txBox="1"/>
          <p:nvPr>
            <p:ph type="title"/>
          </p:nvPr>
        </p:nvSpPr>
        <p:spPr>
          <a:xfrm>
            <a:off x="540554" y="627461"/>
            <a:ext cx="7977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1" name="Google Shape;311;p42"/>
          <p:cNvSpPr txBox="1"/>
          <p:nvPr>
            <p:ph idx="1" type="body"/>
          </p:nvPr>
        </p:nvSpPr>
        <p:spPr>
          <a:xfrm>
            <a:off x="539552" y="1437624"/>
            <a:ext cx="79929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1pPr>
            <a:lvl2pPr indent="-323850" lvl="1" marL="91440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chemeClr val="accent2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/>
          <p:nvPr>
            <p:ph type="title"/>
          </p:nvPr>
        </p:nvSpPr>
        <p:spPr>
          <a:xfrm>
            <a:off x="628650" y="273844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 Black"/>
              <a:buNone/>
              <a:defRPr b="0" i="0" sz="33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314" name="Google Shape;31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000">
                <a:solidFill>
                  <a:schemeClr val="dk1"/>
                </a:solidFill>
              </a:defRPr>
            </a:lvl1pPr>
            <a:lvl2pPr lvl="1" rtl="0">
              <a:buNone/>
              <a:defRPr sz="1000">
                <a:solidFill>
                  <a:schemeClr val="dk1"/>
                </a:solidFill>
              </a:defRPr>
            </a:lvl2pPr>
            <a:lvl3pPr lvl="2" rtl="0">
              <a:buNone/>
              <a:defRPr sz="1000">
                <a:solidFill>
                  <a:schemeClr val="dk1"/>
                </a:solidFill>
              </a:defRPr>
            </a:lvl3pPr>
            <a:lvl4pPr lvl="3" rtl="0">
              <a:buNone/>
              <a:defRPr sz="1000">
                <a:solidFill>
                  <a:schemeClr val="dk1"/>
                </a:solidFill>
              </a:defRPr>
            </a:lvl4pPr>
            <a:lvl5pPr lvl="4" rtl="0">
              <a:buNone/>
              <a:defRPr sz="1000">
                <a:solidFill>
                  <a:schemeClr val="dk1"/>
                </a:solidFill>
              </a:defRPr>
            </a:lvl5pPr>
            <a:lvl6pPr lvl="5" rtl="0">
              <a:buNone/>
              <a:defRPr sz="1000">
                <a:solidFill>
                  <a:schemeClr val="dk1"/>
                </a:solidFill>
              </a:defRPr>
            </a:lvl6pPr>
            <a:lvl7pPr lvl="6" rtl="0">
              <a:buNone/>
              <a:defRPr sz="1000">
                <a:solidFill>
                  <a:schemeClr val="dk1"/>
                </a:solidFill>
              </a:defRPr>
            </a:lvl7pPr>
            <a:lvl8pPr lvl="7" rtl="0">
              <a:buNone/>
              <a:defRPr sz="1000">
                <a:solidFill>
                  <a:schemeClr val="dk1"/>
                </a:solidFill>
              </a:defRPr>
            </a:lvl8pPr>
            <a:lvl9pPr lvl="8" rtl="0"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17" name="Google Shape;317;p44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18" name="Google Shape;318;p44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19" name="Google Shape;319;p44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20" name="Google Shape;320;p44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1" name="Google Shape;321;p44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22" name="Google Shape;322;p44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3" name="Google Shape;323;p44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24" name="Google Shape;324;p44"/>
          <p:cNvSpPr txBox="1"/>
          <p:nvPr>
            <p:ph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5" name="Google Shape;325;p44"/>
          <p:cNvSpPr txBox="1"/>
          <p:nvPr>
            <p:ph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6" name="Google Shape;326;p44"/>
          <p:cNvSpPr txBox="1"/>
          <p:nvPr>
            <p:ph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" name="Google Shape;327;p44"/>
          <p:cNvSpPr txBox="1"/>
          <p:nvPr>
            <p:ph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8" name="Google Shape;32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6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6717000" y="4947300"/>
            <a:ext cx="2073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 of this deck is licensed under CC BY-SA 4.0</a:t>
            </a:r>
            <a:endParaRPr b="1" sz="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0" name="Google Shape;18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Relationship Id="rId4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7.png"/><Relationship Id="rId5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6.png"/><Relationship Id="rId13" Type="http://schemas.openxmlformats.org/officeDocument/2006/relationships/image" Target="../media/image5.jp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Relationship Id="rId14" Type="http://schemas.openxmlformats.org/officeDocument/2006/relationships/image" Target="../media/image4.jpg"/><Relationship Id="rId5" Type="http://schemas.openxmlformats.org/officeDocument/2006/relationships/image" Target="../media/image20.png"/><Relationship Id="rId6" Type="http://schemas.openxmlformats.org/officeDocument/2006/relationships/image" Target="../media/image10.png"/><Relationship Id="rId7" Type="http://schemas.openxmlformats.org/officeDocument/2006/relationships/image" Target="../media/image22.png"/><Relationship Id="rId8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5.jpg"/><Relationship Id="rId8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5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29.png"/><Relationship Id="rId6" Type="http://schemas.openxmlformats.org/officeDocument/2006/relationships/image" Target="../media/image5.jpg"/><Relationship Id="rId7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5.jpg"/><Relationship Id="rId6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2p-connect.github.io/specs/dist/g2p-mapper.html" TargetMode="External"/><Relationship Id="rId4" Type="http://schemas.openxmlformats.org/officeDocument/2006/relationships/hyperlink" Target="https://g2p-connect.github.io/specs/dist/g2p-mapper.html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5.jpg"/><Relationship Id="rId7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Relationship Id="rId4" Type="http://schemas.openxmlformats.org/officeDocument/2006/relationships/hyperlink" Target="https://g2p-connect.github.io/specs/dist/g2p-mapper.html" TargetMode="External"/><Relationship Id="rId5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5.jpg"/><Relationship Id="rId7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32.png"/><Relationship Id="rId5" Type="http://schemas.openxmlformats.org/officeDocument/2006/relationships/image" Target="../media/image6.png"/><Relationship Id="rId6" Type="http://schemas.openxmlformats.org/officeDocument/2006/relationships/image" Target="../media/image5.jpg"/><Relationship Id="rId7" Type="http://schemas.openxmlformats.org/officeDocument/2006/relationships/image" Target="../media/image11.png"/><Relationship Id="rId8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5.jpg"/><Relationship Id="rId6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5.jpg"/><Relationship Id="rId5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G2P-Connect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5.jpg"/><Relationship Id="rId7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5.jpg"/><Relationship Id="rId6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6"/>
          <p:cNvPicPr preferRelativeResize="0"/>
          <p:nvPr/>
        </p:nvPicPr>
        <p:blipFill rotWithShape="1">
          <a:blip r:embed="rId3">
            <a:alphaModFix/>
          </a:blip>
          <a:srcRect b="0" l="17956" r="17956" t="0"/>
          <a:stretch/>
        </p:blipFill>
        <p:spPr>
          <a:xfrm>
            <a:off x="3574200" y="0"/>
            <a:ext cx="5569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6"/>
          <p:cNvSpPr/>
          <p:nvPr/>
        </p:nvSpPr>
        <p:spPr>
          <a:xfrm>
            <a:off x="3574200" y="0"/>
            <a:ext cx="3187500" cy="5143500"/>
          </a:xfrm>
          <a:prstGeom prst="rect">
            <a:avLst/>
          </a:prstGeom>
          <a:gradFill>
            <a:gsLst>
              <a:gs pos="0">
                <a:srgbClr val="121212">
                  <a:alpha val="0"/>
                </a:srgbClr>
              </a:gs>
              <a:gs pos="100000">
                <a:srgbClr val="121212"/>
              </a:gs>
            </a:gsLst>
            <a:lin ang="10800025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p46"/>
          <p:cNvSpPr txBox="1"/>
          <p:nvPr/>
        </p:nvSpPr>
        <p:spPr>
          <a:xfrm>
            <a:off x="616500" y="197388"/>
            <a:ext cx="258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Cent</a:t>
            </a:r>
            <a:r>
              <a:rPr b="1"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re</a:t>
            </a: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 for Digital </a:t>
            </a:r>
            <a:b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Public Infrastructure</a:t>
            </a:r>
            <a:endParaRPr b="1" i="0" sz="14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38" name="Google Shape;338;p46"/>
          <p:cNvSpPr txBox="1"/>
          <p:nvPr/>
        </p:nvSpPr>
        <p:spPr>
          <a:xfrm>
            <a:off x="400050" y="2273252"/>
            <a:ext cx="6667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>
                <a:solidFill>
                  <a:srgbClr val="FFFFFF"/>
                </a:solidFill>
                <a:highlight>
                  <a:schemeClr val="accent1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Financial Address Mapper</a:t>
            </a:r>
            <a:r>
              <a:rPr i="0" lang="en-GB" sz="3300" u="none" cap="none" strike="noStrike">
                <a:solidFill>
                  <a:srgbClr val="FFFFFF"/>
                </a:solidFill>
                <a:highlight>
                  <a:srgbClr val="4C1130"/>
                </a:highlight>
                <a:latin typeface="Outfit SemiBold"/>
                <a:ea typeface="Outfit SemiBold"/>
                <a:cs typeface="Outfit SemiBold"/>
                <a:sym typeface="Outfit SemiBold"/>
              </a:rPr>
              <a:t> </a:t>
            </a:r>
            <a:endParaRPr sz="2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2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for G2P Payments</a:t>
            </a:r>
            <a:endParaRPr sz="2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856012" y="4419837"/>
            <a:ext cx="3095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400"/>
              <a:buFont typeface="Poppins SemiBold"/>
              <a:buNone/>
            </a:pPr>
            <a:r>
              <a:rPr lang="en-GB">
                <a:solidFill>
                  <a:schemeClr val="accent5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DPI Building Block in Focus</a:t>
            </a:r>
            <a:endParaRPr sz="500" u="none" cap="none" strike="noStrike">
              <a:solidFill>
                <a:schemeClr val="accent5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40" name="Google Shape;340;p46"/>
          <p:cNvSpPr/>
          <p:nvPr/>
        </p:nvSpPr>
        <p:spPr>
          <a:xfrm>
            <a:off x="446100" y="4370625"/>
            <a:ext cx="328800" cy="3138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26" y="274075"/>
            <a:ext cx="443250" cy="46224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5"/>
          <p:cNvSpPr/>
          <p:nvPr/>
        </p:nvSpPr>
        <p:spPr>
          <a:xfrm>
            <a:off x="5476200" y="0"/>
            <a:ext cx="3667800" cy="5143500"/>
          </a:xfrm>
          <a:prstGeom prst="rect">
            <a:avLst/>
          </a:prstGeom>
          <a:solidFill>
            <a:srgbClr val="646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5"/>
          <p:cNvSpPr txBox="1"/>
          <p:nvPr>
            <p:ph type="title"/>
          </p:nvPr>
        </p:nvSpPr>
        <p:spPr>
          <a:xfrm>
            <a:off x="204300" y="2200750"/>
            <a:ext cx="52308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4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For</a:t>
            </a:r>
            <a:r>
              <a:rPr b="1" lang="en-GB" sz="284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b="1" lang="en-GB" sz="2840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>Government</a:t>
            </a:r>
            <a:r>
              <a:rPr b="1" lang="en-GB" sz="284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b="1" sz="2840">
              <a:solidFill>
                <a:srgbClr val="4C113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4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Programs &amp; Depts, </a:t>
            </a:r>
            <a:endParaRPr b="1" sz="284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4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 Mapper:</a:t>
            </a:r>
            <a:endParaRPr b="1" sz="284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AutoNum type="arabicPeriod"/>
            </a:pPr>
            <a:r>
              <a:rPr b="1" lang="en-GB" sz="1600">
                <a:solidFill>
                  <a:srgbClr val="6464DB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Avoids maintaining</a:t>
            </a: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 sensitive financial info 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AutoNum type="arabicPeriod"/>
            </a:pPr>
            <a:r>
              <a:rPr b="1" lang="en-GB" sz="1600">
                <a:solidFill>
                  <a:srgbClr val="6464DB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>Avoids re-collecting</a:t>
            </a:r>
            <a:r>
              <a:rPr b="1" lang="en-GB" sz="1600">
                <a:solidFill>
                  <a:srgbClr val="4C1130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financial info again for </a:t>
            </a:r>
            <a:r>
              <a:rPr lang="en-GB" sz="1600">
                <a:solidFill>
                  <a:srgbClr val="222222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>new schemes/programs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AutoNum type="arabicPeriod"/>
            </a:pPr>
            <a:r>
              <a:rPr b="1" lang="en-GB" sz="1600">
                <a:solidFill>
                  <a:srgbClr val="6464DB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Avoids creating</a:t>
            </a:r>
            <a:r>
              <a:rPr lang="en-GB" sz="1600">
                <a:solidFill>
                  <a:srgbClr val="6464DB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b="1" lang="en-GB" sz="1600">
                <a:solidFill>
                  <a:srgbClr val="6464DB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new accounts</a:t>
            </a: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 or fresh KYC processes, and uses beneficiary’s existing accounts 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AutoNum type="arabicPeriod"/>
            </a:pPr>
            <a:r>
              <a:rPr b="1" lang="en-GB" sz="1600">
                <a:solidFill>
                  <a:srgbClr val="6464DB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>Reduces bounces &amp; grievances:</a:t>
            </a:r>
            <a:r>
              <a:rPr lang="en-GB" sz="1600">
                <a:solidFill>
                  <a:srgbClr val="222222"/>
                </a:solidFill>
                <a:highlight>
                  <a:schemeClr val="lt1"/>
                </a:highlight>
                <a:latin typeface="Outfit"/>
                <a:ea typeface="Outfit"/>
                <a:cs typeface="Outfit"/>
                <a:sym typeface="Outfit"/>
              </a:rPr>
              <a:t> Customers can change banks in one system without re-updating with every program</a:t>
            </a:r>
            <a:endParaRPr b="1" sz="1600">
              <a:solidFill>
                <a:srgbClr val="222222"/>
              </a:solidFill>
              <a:highlight>
                <a:srgbClr val="FFFFFF"/>
              </a:highlight>
              <a:latin typeface="Outfit"/>
              <a:ea typeface="Outfit"/>
              <a:cs typeface="Outfit"/>
              <a:sym typeface="Outfi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Roboto"/>
              <a:buAutoNum type="arabicPeriod"/>
            </a:pPr>
            <a:r>
              <a:rPr b="1" lang="en-GB" sz="1600">
                <a:solidFill>
                  <a:srgbClr val="6464DB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Drives new use cases</a:t>
            </a: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  <a:latin typeface="Outfit"/>
                <a:ea typeface="Outfit"/>
                <a:cs typeface="Outfit"/>
                <a:sym typeface="Outfit"/>
              </a:rPr>
              <a:t> such as salaries, pensions, &amp; scholarships using same G2P infrastructure</a:t>
            </a:r>
            <a:endParaRPr b="1" sz="3340">
              <a:solidFill>
                <a:srgbClr val="4C113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33" name="Google Shape;5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899" y="1083547"/>
            <a:ext cx="2602426" cy="26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426" y="2647950"/>
            <a:ext cx="2391686" cy="201424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36" name="Google Shape;53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1" name="Google Shape;541;p56"/>
          <p:cNvCxnSpPr/>
          <p:nvPr/>
        </p:nvCxnSpPr>
        <p:spPr>
          <a:xfrm>
            <a:off x="-9450" y="1233650"/>
            <a:ext cx="9162900" cy="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42" name="Google Shape;542;p56"/>
          <p:cNvSpPr/>
          <p:nvPr/>
        </p:nvSpPr>
        <p:spPr>
          <a:xfrm>
            <a:off x="4572000" y="3176277"/>
            <a:ext cx="2286000" cy="1967100"/>
          </a:xfrm>
          <a:prstGeom prst="rect">
            <a:avLst/>
          </a:prstGeom>
          <a:solidFill>
            <a:srgbClr val="EEFFDD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43" name="Google Shape;543;p56"/>
          <p:cNvSpPr/>
          <p:nvPr/>
        </p:nvSpPr>
        <p:spPr>
          <a:xfrm>
            <a:off x="0" y="3176277"/>
            <a:ext cx="2286000" cy="19671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44" name="Google Shape;544;p56"/>
          <p:cNvSpPr txBox="1"/>
          <p:nvPr/>
        </p:nvSpPr>
        <p:spPr>
          <a:xfrm>
            <a:off x="7091363" y="3576638"/>
            <a:ext cx="166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Evolvability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5" name="Google Shape;545;p56"/>
          <p:cNvSpPr txBox="1"/>
          <p:nvPr/>
        </p:nvSpPr>
        <p:spPr>
          <a:xfrm>
            <a:off x="4805363" y="3500438"/>
            <a:ext cx="166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+1 Change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6" name="Google Shape;546;p56"/>
          <p:cNvSpPr txBox="1"/>
          <p:nvPr/>
        </p:nvSpPr>
        <p:spPr>
          <a:xfrm>
            <a:off x="2519375" y="3500450"/>
            <a:ext cx="18915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Inclusive &amp; </a:t>
            </a:r>
            <a:endParaRPr sz="21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User Centric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7" name="Google Shape;547;p56"/>
          <p:cNvSpPr txBox="1"/>
          <p:nvPr/>
        </p:nvSpPr>
        <p:spPr>
          <a:xfrm>
            <a:off x="233362" y="3500438"/>
            <a:ext cx="16668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Privacy &amp; Security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48" name="Google Shape;548;p56"/>
          <p:cNvSpPr/>
          <p:nvPr/>
        </p:nvSpPr>
        <p:spPr>
          <a:xfrm>
            <a:off x="2286000" y="1224799"/>
            <a:ext cx="2286000" cy="1967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49" name="Google Shape;549;p56"/>
          <p:cNvSpPr txBox="1"/>
          <p:nvPr/>
        </p:nvSpPr>
        <p:spPr>
          <a:xfrm>
            <a:off x="2489198" y="2180675"/>
            <a:ext cx="197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A</a:t>
            </a: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ny bank, any wallet, any device, any program</a:t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0" name="Google Shape;550;p56"/>
          <p:cNvSpPr txBox="1"/>
          <p:nvPr/>
        </p:nvSpPr>
        <p:spPr>
          <a:xfrm>
            <a:off x="2483250" y="1684750"/>
            <a:ext cx="197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Interoperabili</a:t>
            </a: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t</a:t>
            </a: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y</a:t>
            </a:r>
            <a:endParaRPr b="0" i="0" sz="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1" name="Google Shape;551;p56"/>
          <p:cNvSpPr/>
          <p:nvPr/>
        </p:nvSpPr>
        <p:spPr>
          <a:xfrm>
            <a:off x="6858000" y="1224799"/>
            <a:ext cx="2286000" cy="1967100"/>
          </a:xfrm>
          <a:prstGeom prst="rect">
            <a:avLst/>
          </a:prstGeom>
          <a:solidFill>
            <a:srgbClr val="8CB2BA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52" name="Google Shape;552;p56"/>
          <p:cNvSpPr txBox="1"/>
          <p:nvPr/>
        </p:nvSpPr>
        <p:spPr>
          <a:xfrm>
            <a:off x="7059649" y="2180050"/>
            <a:ext cx="1820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Programs adopt Mapper usage </a:t>
            </a:r>
            <a:r>
              <a:rPr b="1" lang="en-GB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voluntarily </a:t>
            </a: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and asynchronously based on readiness</a:t>
            </a:r>
            <a:endParaRPr i="0" sz="500" u="none" cap="none" strike="noStrike">
              <a:solidFill>
                <a:schemeClr val="dk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553" name="Google Shape;553;p56"/>
          <p:cNvSpPr txBox="1"/>
          <p:nvPr/>
        </p:nvSpPr>
        <p:spPr>
          <a:xfrm>
            <a:off x="7059648" y="1684750"/>
            <a:ext cx="197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Asynchronous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4" name="Google Shape;554;p56"/>
          <p:cNvSpPr txBox="1"/>
          <p:nvPr/>
        </p:nvSpPr>
        <p:spPr>
          <a:xfrm>
            <a:off x="4775188" y="2178163"/>
            <a:ext cx="1666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Allow banks &amp; Mapper to enable diverse interfaces for update</a:t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5" name="Google Shape;555;p56"/>
          <p:cNvSpPr txBox="1"/>
          <p:nvPr/>
        </p:nvSpPr>
        <p:spPr>
          <a:xfrm>
            <a:off x="4782963" y="1684738"/>
            <a:ext cx="166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Innovation</a:t>
            </a:r>
            <a:endParaRPr b="0" i="0" sz="2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6" name="Google Shape;556;p56"/>
          <p:cNvSpPr txBox="1"/>
          <p:nvPr/>
        </p:nvSpPr>
        <p:spPr>
          <a:xfrm>
            <a:off x="203188" y="2141488"/>
            <a:ext cx="16668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4 data fields</a:t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7" name="Google Shape;557;p56"/>
          <p:cNvSpPr txBox="1"/>
          <p:nvPr/>
        </p:nvSpPr>
        <p:spPr>
          <a:xfrm>
            <a:off x="232901" y="1684750"/>
            <a:ext cx="182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600"/>
              <a:buFont typeface="Poppins SemiBold"/>
              <a:buNone/>
            </a:pPr>
            <a:r>
              <a:rPr lang="en-GB" sz="21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Minimalism</a:t>
            </a:r>
            <a:endParaRPr b="0" i="0" sz="1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58" name="Google Shape;558;p56"/>
          <p:cNvSpPr txBox="1"/>
          <p:nvPr/>
        </p:nvSpPr>
        <p:spPr>
          <a:xfrm>
            <a:off x="754950" y="152400"/>
            <a:ext cx="74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Design  Principles</a:t>
            </a:r>
            <a:endParaRPr sz="26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559" name="Google Shape;559;p56"/>
          <p:cNvSpPr txBox="1"/>
          <p:nvPr/>
        </p:nvSpPr>
        <p:spPr>
          <a:xfrm>
            <a:off x="233350" y="449025"/>
            <a:ext cx="64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FFBC12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Design Principles:</a:t>
            </a: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</a:t>
            </a:r>
            <a:r>
              <a:rPr lang="en-GB" sz="2600">
                <a:latin typeface="Outfit SemiBold"/>
                <a:ea typeface="Outfit SemiBold"/>
                <a:cs typeface="Outfit SemiBold"/>
                <a:sym typeface="Outfit SemiBold"/>
              </a:rPr>
              <a:t>Mapper</a:t>
            </a:r>
            <a:endParaRPr sz="26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560" name="Google Shape;560;p56"/>
          <p:cNvCxnSpPr/>
          <p:nvPr/>
        </p:nvCxnSpPr>
        <p:spPr>
          <a:xfrm>
            <a:off x="232900" y="123365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1" name="Google Shape;561;p56"/>
          <p:cNvSpPr txBox="1"/>
          <p:nvPr/>
        </p:nvSpPr>
        <p:spPr>
          <a:xfrm>
            <a:off x="7059650" y="4085050"/>
            <a:ext cx="1891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Future types of accounts or auth modes enabled </a:t>
            </a:r>
            <a:endParaRPr sz="1000">
              <a:solidFill>
                <a:schemeClr val="dk1"/>
              </a:solidFill>
              <a:latin typeface="Outfit Light"/>
              <a:ea typeface="Outfit Light"/>
              <a:cs typeface="Outfit Light"/>
              <a:sym typeface="Outfit Ligh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i="1" lang="en-GB" sz="9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(Bank; mobile wallets, crypto, etc; PIN auth, face auth; mobile auth, etc.)</a:t>
            </a:r>
            <a:endParaRPr b="0" i="1" sz="4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62" name="Google Shape;562;p56"/>
          <p:cNvSpPr txBox="1"/>
          <p:nvPr/>
        </p:nvSpPr>
        <p:spPr>
          <a:xfrm>
            <a:off x="233348" y="4252100"/>
            <a:ext cx="197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Sensitive financial information provided to minimal databases</a:t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63" name="Google Shape;563;p56"/>
          <p:cNvSpPr txBox="1"/>
          <p:nvPr/>
        </p:nvSpPr>
        <p:spPr>
          <a:xfrm>
            <a:off x="2519348" y="4252100"/>
            <a:ext cx="197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Available </a:t>
            </a:r>
            <a:r>
              <a:rPr b="1" lang="en-GB" sz="1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online/offline</a:t>
            </a:r>
            <a:endParaRPr b="1" sz="10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Update info flexibly and only once with bank or directly with mapper</a:t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64" name="Google Shape;564;p56"/>
          <p:cNvSpPr txBox="1"/>
          <p:nvPr/>
        </p:nvSpPr>
        <p:spPr>
          <a:xfrm>
            <a:off x="4805348" y="4023500"/>
            <a:ext cx="197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000"/>
              <a:buFont typeface="Poppins Light"/>
              <a:buNone/>
            </a:pP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Make a minimal change to existing programs (</a:t>
            </a:r>
            <a:r>
              <a:rPr i="1"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collect identifier instead of financial info</a:t>
            </a:r>
            <a:r>
              <a:rPr lang="en-GB" sz="1000">
                <a:solidFill>
                  <a:schemeClr val="dk1"/>
                </a:solidFill>
                <a:latin typeface="Outfit Light"/>
                <a:ea typeface="Outfit Light"/>
                <a:cs typeface="Outfit Light"/>
                <a:sym typeface="Outfit Light"/>
              </a:rPr>
              <a:t>) rather than re-engineer their whole process</a:t>
            </a:r>
            <a:endParaRPr b="0" i="0" sz="500" u="none" cap="none" strike="noStrike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65" name="Google Shape;5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67" name="Google Shape;56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7"/>
          <p:cNvSpPr txBox="1"/>
          <p:nvPr/>
        </p:nvSpPr>
        <p:spPr>
          <a:xfrm>
            <a:off x="476250" y="489392"/>
            <a:ext cx="3333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latin typeface="Outfit SemiBold"/>
                <a:ea typeface="Outfit SemiBold"/>
                <a:cs typeface="Outfit SemiBold"/>
                <a:sym typeface="Outfit SemiBold"/>
              </a:rPr>
              <a:t>A Mapper should offer</a:t>
            </a:r>
            <a:endParaRPr sz="26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latin typeface="Outfit SemiBold"/>
                <a:ea typeface="Outfit SemiBold"/>
                <a:cs typeface="Outfit SemiBold"/>
                <a:sym typeface="Outfit SemiBold"/>
              </a:rPr>
              <a:t>simple APIs</a:t>
            </a:r>
            <a:endParaRPr sz="26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573" name="Google Shape;573;p57"/>
          <p:cNvSpPr/>
          <p:nvPr/>
        </p:nvSpPr>
        <p:spPr>
          <a:xfrm>
            <a:off x="7114450" y="2930750"/>
            <a:ext cx="1184100" cy="633900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Resolve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API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4" name="Google Shape;574;p57"/>
          <p:cNvSpPr/>
          <p:nvPr/>
        </p:nvSpPr>
        <p:spPr>
          <a:xfrm>
            <a:off x="4503288" y="2975700"/>
            <a:ext cx="1263300" cy="633900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Link/Unlink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APIs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5" name="Google Shape;575;p57"/>
          <p:cNvSpPr/>
          <p:nvPr/>
        </p:nvSpPr>
        <p:spPr>
          <a:xfrm>
            <a:off x="2234238" y="2975700"/>
            <a:ext cx="1184100" cy="633900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Status Check API</a:t>
            </a:r>
            <a:endParaRPr b="1" i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6" name="Google Shape;576;p57"/>
          <p:cNvSpPr txBox="1"/>
          <p:nvPr/>
        </p:nvSpPr>
        <p:spPr>
          <a:xfrm>
            <a:off x="4253750" y="3715250"/>
            <a:ext cx="173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“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>Please add/remove</a:t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> this financial address for this ID number”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7" name="Google Shape;577;p57"/>
          <p:cNvSpPr txBox="1"/>
          <p:nvPr/>
        </p:nvSpPr>
        <p:spPr>
          <a:xfrm>
            <a:off x="2053050" y="3715250"/>
            <a:ext cx="1831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“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>Is there a financial address</a:t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>/</a:t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> account number for this ID number?”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78" name="Google Shape;578;p57"/>
          <p:cNvSpPr txBox="1"/>
          <p:nvPr/>
        </p:nvSpPr>
        <p:spPr>
          <a:xfrm>
            <a:off x="6845675" y="3715250"/>
            <a:ext cx="207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“What is the financial address</a:t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>/account number for this ID number?” 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579" name="Google Shape;579;p57"/>
          <p:cNvCxnSpPr>
            <a:stCxn id="580" idx="2"/>
            <a:endCxn id="575" idx="0"/>
          </p:cNvCxnSpPr>
          <p:nvPr/>
        </p:nvCxnSpPr>
        <p:spPr>
          <a:xfrm flipH="1">
            <a:off x="2826288" y="2097300"/>
            <a:ext cx="2308800" cy="8784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81" name="Google Shape;581;p57"/>
          <p:cNvCxnSpPr>
            <a:stCxn id="580" idx="2"/>
            <a:endCxn id="573" idx="0"/>
          </p:cNvCxnSpPr>
          <p:nvPr/>
        </p:nvCxnSpPr>
        <p:spPr>
          <a:xfrm>
            <a:off x="5134900" y="2097350"/>
            <a:ext cx="2571600" cy="8334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82" name="Google Shape;582;p57"/>
          <p:cNvCxnSpPr>
            <a:stCxn id="580" idx="2"/>
            <a:endCxn id="574" idx="0"/>
          </p:cNvCxnSpPr>
          <p:nvPr/>
        </p:nvCxnSpPr>
        <p:spPr>
          <a:xfrm>
            <a:off x="5134938" y="2097300"/>
            <a:ext cx="0" cy="8784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83" name="Google Shape;583;p57"/>
          <p:cNvSpPr/>
          <p:nvPr/>
        </p:nvSpPr>
        <p:spPr>
          <a:xfrm>
            <a:off x="4268400" y="609589"/>
            <a:ext cx="1733100" cy="1654500"/>
          </a:xfrm>
          <a:prstGeom prst="cube">
            <a:avLst>
              <a:gd fmla="val 25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7"/>
          <p:cNvSpPr txBox="1"/>
          <p:nvPr/>
        </p:nvSpPr>
        <p:spPr>
          <a:xfrm>
            <a:off x="4378180" y="1222787"/>
            <a:ext cx="1109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Financial </a:t>
            </a:r>
            <a:endParaRPr b="1" sz="15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Address</a:t>
            </a:r>
            <a:endParaRPr b="1" sz="15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Mapper</a:t>
            </a:r>
            <a:endParaRPr b="1" sz="15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85" name="Google Shape;58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87" name="Google Shape;58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8"/>
          <p:cNvSpPr/>
          <p:nvPr/>
        </p:nvSpPr>
        <p:spPr>
          <a:xfrm>
            <a:off x="815475" y="3411200"/>
            <a:ext cx="1276800" cy="6834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Gov’t Dept </a:t>
            </a:r>
            <a:r>
              <a:rPr b="1" i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a</a:t>
            </a:r>
            <a:endParaRPr b="1" i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latin typeface="Outfit"/>
                <a:ea typeface="Outfit"/>
                <a:cs typeface="Outfit"/>
                <a:sym typeface="Outfit"/>
              </a:rPr>
              <a:t>      </a:t>
            </a:r>
            <a:r>
              <a:rPr b="1" i="1" lang="en-GB" sz="11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n</a:t>
            </a:r>
            <a:r>
              <a:rPr i="1" lang="en-GB" sz="11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GB" sz="11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Programs</a:t>
            </a:r>
            <a:endParaRPr b="1" i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93" name="Google Shape;593;p58"/>
          <p:cNvSpPr/>
          <p:nvPr/>
        </p:nvSpPr>
        <p:spPr>
          <a:xfrm>
            <a:off x="815475" y="1477088"/>
            <a:ext cx="1276800" cy="6834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Gov’t Dept Bank Account</a:t>
            </a:r>
            <a:endParaRPr b="1" sz="12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594" name="Google Shape;594;p58"/>
          <p:cNvCxnSpPr>
            <a:endCxn id="595" idx="1"/>
          </p:cNvCxnSpPr>
          <p:nvPr/>
        </p:nvCxnSpPr>
        <p:spPr>
          <a:xfrm flipH="1" rot="10800000">
            <a:off x="2096800" y="2713977"/>
            <a:ext cx="1212300" cy="1039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stealth"/>
          </a:ln>
        </p:spPr>
      </p:cxnSp>
      <p:pic>
        <p:nvPicPr>
          <p:cNvPr id="596" name="Google Shape;5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550" y="2819375"/>
            <a:ext cx="801900" cy="5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8"/>
          <p:cNvSpPr/>
          <p:nvPr/>
        </p:nvSpPr>
        <p:spPr>
          <a:xfrm>
            <a:off x="3541875" y="1627100"/>
            <a:ext cx="982500" cy="364500"/>
          </a:xfrm>
          <a:prstGeom prst="flowChartAlternateProcess">
            <a:avLst/>
          </a:prstGeom>
          <a:solidFill>
            <a:srgbClr val="6464D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598" name="Google Shape;598;p58"/>
          <p:cNvCxnSpPr/>
          <p:nvPr/>
        </p:nvCxnSpPr>
        <p:spPr>
          <a:xfrm flipH="1" rot="10800000">
            <a:off x="4297900" y="3524425"/>
            <a:ext cx="1536600" cy="422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599" name="Google Shape;59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775" y="3535775"/>
            <a:ext cx="364500" cy="3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58"/>
          <p:cNvSpPr txBox="1"/>
          <p:nvPr/>
        </p:nvSpPr>
        <p:spPr>
          <a:xfrm>
            <a:off x="4800750" y="3505775"/>
            <a:ext cx="53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ID#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1" name="Google Shape;601;p58"/>
          <p:cNvCxnSpPr>
            <a:stCxn id="602" idx="1"/>
            <a:endCxn id="603" idx="3"/>
          </p:cNvCxnSpPr>
          <p:nvPr/>
        </p:nvCxnSpPr>
        <p:spPr>
          <a:xfrm rot="10800000">
            <a:off x="2092375" y="3753013"/>
            <a:ext cx="1522200" cy="393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04" name="Google Shape;60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0625" y="3819975"/>
            <a:ext cx="364500" cy="3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8"/>
          <p:cNvSpPr txBox="1"/>
          <p:nvPr/>
        </p:nvSpPr>
        <p:spPr>
          <a:xfrm>
            <a:off x="2711600" y="3789975"/>
            <a:ext cx="53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ID#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06" name="Google Shape;606;p58"/>
          <p:cNvGrpSpPr/>
          <p:nvPr/>
        </p:nvGrpSpPr>
        <p:grpSpPr>
          <a:xfrm>
            <a:off x="4134327" y="1136213"/>
            <a:ext cx="857100" cy="439730"/>
            <a:chOff x="6589777" y="279488"/>
            <a:chExt cx="857100" cy="439730"/>
          </a:xfrm>
        </p:grpSpPr>
        <p:pic>
          <p:nvPicPr>
            <p:cNvPr id="607" name="Google Shape;60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25350" y="329150"/>
              <a:ext cx="683425" cy="3900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8" name="Google Shape;608;p58"/>
            <p:cNvSpPr txBox="1"/>
            <p:nvPr/>
          </p:nvSpPr>
          <p:spPr>
            <a:xfrm>
              <a:off x="6589777" y="279488"/>
              <a:ext cx="857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Account Info </a:t>
              </a:r>
              <a:endParaRPr b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(Resolve API)</a:t>
              </a:r>
              <a:endParaRPr b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09" name="Google Shape;609;p58"/>
          <p:cNvSpPr/>
          <p:nvPr/>
        </p:nvSpPr>
        <p:spPr>
          <a:xfrm>
            <a:off x="3426450" y="410300"/>
            <a:ext cx="1276800" cy="6834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Payment</a:t>
            </a:r>
            <a:endParaRPr b="1" sz="12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Switch</a:t>
            </a:r>
            <a:endParaRPr b="1" sz="12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10" name="Google Shape;610;p58"/>
          <p:cNvSpPr/>
          <p:nvPr/>
        </p:nvSpPr>
        <p:spPr>
          <a:xfrm>
            <a:off x="5834500" y="3411325"/>
            <a:ext cx="1276800" cy="6834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Beneficiary Store of Value </a:t>
            </a:r>
            <a:endParaRPr b="1" sz="11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Account</a:t>
            </a:r>
            <a:endParaRPr b="1" sz="11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611" name="Google Shape;611;p58"/>
          <p:cNvCxnSpPr>
            <a:stCxn id="612" idx="3"/>
            <a:endCxn id="609" idx="1"/>
          </p:cNvCxnSpPr>
          <p:nvPr/>
        </p:nvCxnSpPr>
        <p:spPr>
          <a:xfrm flipH="1" rot="10800000">
            <a:off x="2092350" y="752000"/>
            <a:ext cx="1334100" cy="1066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613" name="Google Shape;613;p58"/>
          <p:cNvSpPr/>
          <p:nvPr/>
        </p:nvSpPr>
        <p:spPr>
          <a:xfrm>
            <a:off x="3599700" y="1627100"/>
            <a:ext cx="8571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Mapper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14" name="Google Shape;614;p58"/>
          <p:cNvGrpSpPr/>
          <p:nvPr/>
        </p:nvGrpSpPr>
        <p:grpSpPr>
          <a:xfrm>
            <a:off x="3309100" y="1913300"/>
            <a:ext cx="1411827" cy="900727"/>
            <a:chOff x="5756813" y="632688"/>
            <a:chExt cx="1411827" cy="900727"/>
          </a:xfrm>
        </p:grpSpPr>
        <p:sp>
          <p:nvSpPr>
            <p:cNvPr id="615" name="Google Shape;615;p58"/>
            <p:cNvSpPr/>
            <p:nvPr/>
          </p:nvSpPr>
          <p:spPr>
            <a:xfrm>
              <a:off x="5756813" y="632688"/>
              <a:ext cx="611100" cy="3000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>
                  <a:latin typeface="Roboto"/>
                  <a:ea typeface="Roboto"/>
                  <a:cs typeface="Roboto"/>
                  <a:sym typeface="Roboto"/>
                </a:rPr>
                <a:t>Identifier</a:t>
              </a:r>
              <a:endParaRPr b="1" sz="7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>
                  <a:latin typeface="Roboto"/>
                  <a:ea typeface="Roboto"/>
                  <a:cs typeface="Roboto"/>
                  <a:sym typeface="Roboto"/>
                </a:rPr>
                <a:t>Number</a:t>
              </a:r>
              <a:endParaRPr b="1"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6" name="Google Shape;616;p58"/>
            <p:cNvSpPr/>
            <p:nvPr/>
          </p:nvSpPr>
          <p:spPr>
            <a:xfrm>
              <a:off x="6367855" y="632688"/>
              <a:ext cx="800700" cy="3000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700">
                  <a:latin typeface="Roboto"/>
                  <a:ea typeface="Roboto"/>
                  <a:cs typeface="Roboto"/>
                  <a:sym typeface="Roboto"/>
                </a:rPr>
                <a:t>Bank/Mobile Wallet a/c #</a:t>
              </a:r>
              <a:endParaRPr b="1"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7" name="Google Shape;617;p58"/>
            <p:cNvSpPr/>
            <p:nvPr/>
          </p:nvSpPr>
          <p:spPr>
            <a:xfrm>
              <a:off x="5756813" y="932875"/>
              <a:ext cx="6111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2222222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8" name="Google Shape;618;p58"/>
            <p:cNvSpPr/>
            <p:nvPr/>
          </p:nvSpPr>
          <p:spPr>
            <a:xfrm>
              <a:off x="6367940" y="932875"/>
              <a:ext cx="8007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789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9" name="Google Shape;619;p58"/>
            <p:cNvSpPr/>
            <p:nvPr/>
          </p:nvSpPr>
          <p:spPr>
            <a:xfrm>
              <a:off x="5756813" y="1133095"/>
              <a:ext cx="6111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33333333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0" name="Google Shape;620;p58"/>
            <p:cNvSpPr/>
            <p:nvPr/>
          </p:nvSpPr>
          <p:spPr>
            <a:xfrm>
              <a:off x="6367940" y="1133095"/>
              <a:ext cx="8007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456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5" name="Google Shape;595;p58"/>
            <p:cNvSpPr/>
            <p:nvPr/>
          </p:nvSpPr>
          <p:spPr>
            <a:xfrm>
              <a:off x="5756813" y="1333315"/>
              <a:ext cx="6111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4444444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1" name="Google Shape;621;p58"/>
            <p:cNvSpPr/>
            <p:nvPr/>
          </p:nvSpPr>
          <p:spPr>
            <a:xfrm>
              <a:off x="6367940" y="1333315"/>
              <a:ext cx="800700" cy="200100"/>
            </a:xfrm>
            <a:prstGeom prst="rect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latin typeface="Roboto"/>
                  <a:ea typeface="Roboto"/>
                  <a:cs typeface="Roboto"/>
                  <a:sym typeface="Roboto"/>
                </a:rPr>
                <a:t>123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622" name="Google Shape;622;p58"/>
          <p:cNvCxnSpPr>
            <a:stCxn id="609" idx="3"/>
            <a:endCxn id="610" idx="0"/>
          </p:cNvCxnSpPr>
          <p:nvPr/>
        </p:nvCxnSpPr>
        <p:spPr>
          <a:xfrm>
            <a:off x="4703250" y="752000"/>
            <a:ext cx="1769700" cy="26592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02" name="Google Shape;60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4575" y="3258924"/>
            <a:ext cx="683425" cy="17759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58"/>
          <p:cNvCxnSpPr/>
          <p:nvPr/>
        </p:nvCxnSpPr>
        <p:spPr>
          <a:xfrm>
            <a:off x="3993679" y="1100140"/>
            <a:ext cx="0" cy="5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p58"/>
          <p:cNvCxnSpPr/>
          <p:nvPr/>
        </p:nvCxnSpPr>
        <p:spPr>
          <a:xfrm rot="10800000">
            <a:off x="4064850" y="1094970"/>
            <a:ext cx="0" cy="5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5" name="Google Shape;625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9625" y="1414625"/>
            <a:ext cx="461700" cy="4617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6" name="Google Shape;626;p58"/>
          <p:cNvCxnSpPr>
            <a:stCxn id="602" idx="0"/>
          </p:cNvCxnSpPr>
          <p:nvPr/>
        </p:nvCxnSpPr>
        <p:spPr>
          <a:xfrm rot="-5400000">
            <a:off x="3770438" y="3072474"/>
            <a:ext cx="3723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27" name="Google Shape;627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62075" y="3708038"/>
            <a:ext cx="588375" cy="5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62075" y="3102525"/>
            <a:ext cx="531000" cy="5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0200" y="3505775"/>
            <a:ext cx="811075" cy="8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2443" y="3898874"/>
            <a:ext cx="422682" cy="4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34000" y="71075"/>
            <a:ext cx="461700" cy="4617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632" name="Google Shape;632;p58"/>
          <p:cNvCxnSpPr/>
          <p:nvPr/>
        </p:nvCxnSpPr>
        <p:spPr>
          <a:xfrm rot="10800000">
            <a:off x="4717627" y="2490957"/>
            <a:ext cx="1572300" cy="920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633" name="Google Shape;633;p58"/>
          <p:cNvCxnSpPr/>
          <p:nvPr/>
        </p:nvCxnSpPr>
        <p:spPr>
          <a:xfrm flipH="1" rot="10800000">
            <a:off x="4297900" y="3905425"/>
            <a:ext cx="1536600" cy="422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none"/>
          </a:ln>
        </p:spPr>
      </p:cxnSp>
      <p:pic>
        <p:nvPicPr>
          <p:cNvPr id="634" name="Google Shape;634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0200" y="1476012"/>
            <a:ext cx="588375" cy="588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" name="Google Shape;635;p58"/>
          <p:cNvCxnSpPr>
            <a:stCxn id="603" idx="0"/>
            <a:endCxn id="612" idx="2"/>
          </p:cNvCxnSpPr>
          <p:nvPr/>
        </p:nvCxnSpPr>
        <p:spPr>
          <a:xfrm rot="10800000">
            <a:off x="1453875" y="2160500"/>
            <a:ext cx="0" cy="125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36" name="Google Shape;636;p5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41125" y="2497201"/>
            <a:ext cx="588375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8"/>
          <p:cNvSpPr txBox="1"/>
          <p:nvPr/>
        </p:nvSpPr>
        <p:spPr>
          <a:xfrm>
            <a:off x="1141125" y="2485663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ID# </a:t>
            </a:r>
            <a:r>
              <a:rPr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b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Amount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8" name="Google Shape;638;p5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35825" y="996976"/>
            <a:ext cx="588375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8"/>
          <p:cNvSpPr txBox="1"/>
          <p:nvPr/>
        </p:nvSpPr>
        <p:spPr>
          <a:xfrm>
            <a:off x="2435825" y="985438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ID# </a:t>
            </a:r>
            <a:r>
              <a:rPr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b="1"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Amount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58"/>
          <p:cNvSpPr/>
          <p:nvPr/>
        </p:nvSpPr>
        <p:spPr>
          <a:xfrm>
            <a:off x="6663175" y="0"/>
            <a:ext cx="2495100" cy="257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8"/>
          <p:cNvSpPr txBox="1"/>
          <p:nvPr/>
        </p:nvSpPr>
        <p:spPr>
          <a:xfrm>
            <a:off x="2341950" y="2761213"/>
            <a:ext cx="801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Verify linkage</a:t>
            </a:r>
            <a:r>
              <a:rPr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of ID with account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(Status API)</a:t>
            </a:r>
            <a:endParaRPr i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42" name="Google Shape;642;p58"/>
          <p:cNvGrpSpPr/>
          <p:nvPr/>
        </p:nvGrpSpPr>
        <p:grpSpPr>
          <a:xfrm>
            <a:off x="4724550" y="3716125"/>
            <a:ext cx="224100" cy="292500"/>
            <a:chOff x="4815175" y="4243325"/>
            <a:chExt cx="224100" cy="292500"/>
          </a:xfrm>
        </p:grpSpPr>
        <p:sp>
          <p:nvSpPr>
            <p:cNvPr id="643" name="Google Shape;643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5" name="Google Shape;645;p58"/>
          <p:cNvGrpSpPr/>
          <p:nvPr/>
        </p:nvGrpSpPr>
        <p:grpSpPr>
          <a:xfrm>
            <a:off x="4031500" y="3145075"/>
            <a:ext cx="224100" cy="292500"/>
            <a:chOff x="4815175" y="4243325"/>
            <a:chExt cx="224100" cy="292500"/>
          </a:xfrm>
        </p:grpSpPr>
        <p:sp>
          <p:nvSpPr>
            <p:cNvPr id="646" name="Google Shape;646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8" name="Google Shape;648;p58"/>
          <p:cNvGrpSpPr/>
          <p:nvPr/>
        </p:nvGrpSpPr>
        <p:grpSpPr>
          <a:xfrm>
            <a:off x="5107650" y="3004975"/>
            <a:ext cx="224100" cy="292500"/>
            <a:chOff x="4815175" y="4243325"/>
            <a:chExt cx="224100" cy="292500"/>
          </a:xfrm>
        </p:grpSpPr>
        <p:sp>
          <p:nvSpPr>
            <p:cNvPr id="649" name="Google Shape;649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1" name="Google Shape;651;p58"/>
          <p:cNvGrpSpPr/>
          <p:nvPr/>
        </p:nvGrpSpPr>
        <p:grpSpPr>
          <a:xfrm>
            <a:off x="2661325" y="4024350"/>
            <a:ext cx="224100" cy="292500"/>
            <a:chOff x="4815175" y="4243325"/>
            <a:chExt cx="224100" cy="292500"/>
          </a:xfrm>
        </p:grpSpPr>
        <p:sp>
          <p:nvSpPr>
            <p:cNvPr id="652" name="Google Shape;652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4" name="Google Shape;654;p58"/>
          <p:cNvGrpSpPr/>
          <p:nvPr/>
        </p:nvGrpSpPr>
        <p:grpSpPr>
          <a:xfrm>
            <a:off x="2285875" y="3221775"/>
            <a:ext cx="224100" cy="292500"/>
            <a:chOff x="4815175" y="4243325"/>
            <a:chExt cx="224100" cy="292500"/>
          </a:xfrm>
        </p:grpSpPr>
        <p:sp>
          <p:nvSpPr>
            <p:cNvPr id="655" name="Google Shape;655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7" name="Google Shape;657;p58"/>
          <p:cNvGrpSpPr/>
          <p:nvPr/>
        </p:nvGrpSpPr>
        <p:grpSpPr>
          <a:xfrm>
            <a:off x="1051725" y="2953513"/>
            <a:ext cx="224100" cy="292500"/>
            <a:chOff x="4815175" y="4243325"/>
            <a:chExt cx="224100" cy="292500"/>
          </a:xfrm>
        </p:grpSpPr>
        <p:sp>
          <p:nvSpPr>
            <p:cNvPr id="658" name="Google Shape;658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0" name="Google Shape;660;p58"/>
          <p:cNvGrpSpPr/>
          <p:nvPr/>
        </p:nvGrpSpPr>
        <p:grpSpPr>
          <a:xfrm>
            <a:off x="2348550" y="1412900"/>
            <a:ext cx="224100" cy="292500"/>
            <a:chOff x="4815175" y="4243325"/>
            <a:chExt cx="224100" cy="292500"/>
          </a:xfrm>
        </p:grpSpPr>
        <p:sp>
          <p:nvSpPr>
            <p:cNvPr id="661" name="Google Shape;661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3" name="Google Shape;663;p58"/>
          <p:cNvGrpSpPr/>
          <p:nvPr/>
        </p:nvGrpSpPr>
        <p:grpSpPr>
          <a:xfrm>
            <a:off x="4064850" y="1412900"/>
            <a:ext cx="224100" cy="292500"/>
            <a:chOff x="4815175" y="4243325"/>
            <a:chExt cx="224100" cy="292500"/>
          </a:xfrm>
        </p:grpSpPr>
        <p:sp>
          <p:nvSpPr>
            <p:cNvPr id="664" name="Google Shape;664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6" name="Google Shape;666;p58"/>
          <p:cNvGrpSpPr/>
          <p:nvPr/>
        </p:nvGrpSpPr>
        <p:grpSpPr>
          <a:xfrm>
            <a:off x="6051350" y="1336700"/>
            <a:ext cx="224100" cy="292500"/>
            <a:chOff x="4815175" y="4243325"/>
            <a:chExt cx="224100" cy="292500"/>
          </a:xfrm>
        </p:grpSpPr>
        <p:sp>
          <p:nvSpPr>
            <p:cNvPr id="667" name="Google Shape;667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8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9" name="Google Shape;669;p58"/>
          <p:cNvGrpSpPr/>
          <p:nvPr/>
        </p:nvGrpSpPr>
        <p:grpSpPr>
          <a:xfrm>
            <a:off x="5260050" y="3843175"/>
            <a:ext cx="224100" cy="292500"/>
            <a:chOff x="4815175" y="4243325"/>
            <a:chExt cx="224100" cy="292500"/>
          </a:xfrm>
        </p:grpSpPr>
        <p:sp>
          <p:nvSpPr>
            <p:cNvPr id="670" name="Google Shape;670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72" name="Google Shape;672;p58"/>
          <p:cNvSpPr txBox="1"/>
          <p:nvPr/>
        </p:nvSpPr>
        <p:spPr>
          <a:xfrm>
            <a:off x="5331750" y="4771200"/>
            <a:ext cx="375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Outfit"/>
                <a:ea typeface="Outfit"/>
                <a:cs typeface="Outfit"/>
                <a:sym typeface="Outfit"/>
              </a:rPr>
              <a:t>*Note: Using additional open standards for </a:t>
            </a:r>
            <a:r>
              <a:rPr b="1" lang="en-GB" sz="800">
                <a:latin typeface="Outfit"/>
                <a:ea typeface="Outfit"/>
                <a:cs typeface="Outfit"/>
                <a:sym typeface="Outfit"/>
              </a:rPr>
              <a:t>cash-in-cash-out</a:t>
            </a:r>
            <a:r>
              <a:rPr lang="en-GB" sz="800">
                <a:latin typeface="Outfit"/>
                <a:ea typeface="Outfit"/>
                <a:cs typeface="Outfit"/>
                <a:sym typeface="Outfit"/>
              </a:rPr>
              <a:t> can allow beneficiary to draw cash using any agent/any micro-ATM device</a:t>
            </a:r>
            <a:endParaRPr sz="8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673" name="Google Shape;673;p5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75" name="Google Shape;67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7125" y="2755000"/>
            <a:ext cx="683425" cy="390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6" name="Google Shape;676;p58"/>
          <p:cNvGrpSpPr/>
          <p:nvPr/>
        </p:nvGrpSpPr>
        <p:grpSpPr>
          <a:xfrm>
            <a:off x="4076438" y="2825387"/>
            <a:ext cx="751200" cy="554100"/>
            <a:chOff x="6591463" y="247137"/>
            <a:chExt cx="751200" cy="554100"/>
          </a:xfrm>
        </p:grpSpPr>
        <p:pic>
          <p:nvPicPr>
            <p:cNvPr id="677" name="Google Shape;67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25350" y="329150"/>
              <a:ext cx="683425" cy="3900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8" name="Google Shape;678;p58"/>
            <p:cNvSpPr txBox="1"/>
            <p:nvPr/>
          </p:nvSpPr>
          <p:spPr>
            <a:xfrm>
              <a:off x="6591463" y="247137"/>
              <a:ext cx="751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Account</a:t>
              </a:r>
              <a:endParaRPr b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Preference</a:t>
              </a:r>
              <a:endParaRPr b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  Link API</a:t>
              </a:r>
              <a:endParaRPr i="1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79" name="Google Shape;679;p58"/>
          <p:cNvGrpSpPr/>
          <p:nvPr/>
        </p:nvGrpSpPr>
        <p:grpSpPr>
          <a:xfrm>
            <a:off x="4031500" y="3145075"/>
            <a:ext cx="224100" cy="292500"/>
            <a:chOff x="4815175" y="4243325"/>
            <a:chExt cx="224100" cy="292500"/>
          </a:xfrm>
        </p:grpSpPr>
        <p:sp>
          <p:nvSpPr>
            <p:cNvPr id="680" name="Google Shape;680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2" name="Google Shape;682;p58"/>
          <p:cNvGrpSpPr/>
          <p:nvPr/>
        </p:nvGrpSpPr>
        <p:grpSpPr>
          <a:xfrm>
            <a:off x="5107650" y="3004975"/>
            <a:ext cx="224100" cy="292500"/>
            <a:chOff x="4815175" y="4243325"/>
            <a:chExt cx="224100" cy="292500"/>
          </a:xfrm>
        </p:grpSpPr>
        <p:sp>
          <p:nvSpPr>
            <p:cNvPr id="683" name="Google Shape;683;p58"/>
            <p:cNvSpPr/>
            <p:nvPr/>
          </p:nvSpPr>
          <p:spPr>
            <a:xfrm>
              <a:off x="4851025" y="4316225"/>
              <a:ext cx="152400" cy="162000"/>
            </a:xfrm>
            <a:prstGeom prst="ellipse">
              <a:avLst/>
            </a:prstGeom>
            <a:solidFill>
              <a:srgbClr val="FFBC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8"/>
            <p:cNvSpPr txBox="1"/>
            <p:nvPr/>
          </p:nvSpPr>
          <p:spPr>
            <a:xfrm>
              <a:off x="4815175" y="4243325"/>
              <a:ext cx="224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12121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solidFill>
                  <a:srgbClr val="12121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85" name="Google Shape;685;p58"/>
          <p:cNvSpPr txBox="1"/>
          <p:nvPr/>
        </p:nvSpPr>
        <p:spPr>
          <a:xfrm>
            <a:off x="5143225" y="2674100"/>
            <a:ext cx="75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Account</a:t>
            </a:r>
            <a:endParaRPr b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Preference</a:t>
            </a:r>
            <a:endParaRPr b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Link API</a:t>
            </a:r>
            <a:endParaRPr i="1"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6" name="Google Shape;686;p58"/>
          <p:cNvSpPr txBox="1"/>
          <p:nvPr/>
        </p:nvSpPr>
        <p:spPr>
          <a:xfrm>
            <a:off x="6815575" y="376175"/>
            <a:ext cx="24009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Financial Address </a:t>
            </a:r>
            <a:r>
              <a:rPr b="1" lang="en-GB" sz="2600">
                <a:solidFill>
                  <a:schemeClr val="accent5"/>
                </a:solidFill>
                <a:latin typeface="Outfit"/>
                <a:ea typeface="Outfit"/>
                <a:cs typeface="Outfit"/>
                <a:sym typeface="Outfit"/>
              </a:rPr>
              <a:t>Mapper</a:t>
            </a:r>
            <a:r>
              <a:rPr b="1" lang="en-GB" sz="26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 In Practice</a:t>
            </a:r>
            <a:endParaRPr b="1" sz="26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687" name="Google Shape;687;p5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9"/>
          <p:cNvSpPr/>
          <p:nvPr/>
        </p:nvSpPr>
        <p:spPr>
          <a:xfrm>
            <a:off x="8450" y="270700"/>
            <a:ext cx="3527700" cy="1751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93" name="Google Shape;693;p59"/>
          <p:cNvCxnSpPr/>
          <p:nvPr/>
        </p:nvCxnSpPr>
        <p:spPr>
          <a:xfrm rot="10800000">
            <a:off x="6254475" y="2008100"/>
            <a:ext cx="0" cy="1250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94" name="Google Shape;6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125" y="2389675"/>
            <a:ext cx="930300" cy="40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5" name="Google Shape;695;p59"/>
          <p:cNvCxnSpPr>
            <a:stCxn id="696" idx="1"/>
          </p:cNvCxnSpPr>
          <p:nvPr/>
        </p:nvCxnSpPr>
        <p:spPr>
          <a:xfrm rot="10800000">
            <a:off x="3357950" y="4101013"/>
            <a:ext cx="25638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697" name="Google Shape;69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6350" y="3902700"/>
            <a:ext cx="862950" cy="4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59"/>
          <p:cNvSpPr txBox="1"/>
          <p:nvPr/>
        </p:nvSpPr>
        <p:spPr>
          <a:xfrm>
            <a:off x="5713125" y="2346350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>Eligibility Details</a:t>
            </a:r>
            <a:endParaRPr b="1" sz="1000">
              <a:solidFill>
                <a:srgbClr val="31394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699" name="Google Shape;699;p59"/>
          <p:cNvGrpSpPr/>
          <p:nvPr/>
        </p:nvGrpSpPr>
        <p:grpSpPr>
          <a:xfrm>
            <a:off x="4232446" y="1141099"/>
            <a:ext cx="1091294" cy="831194"/>
            <a:chOff x="5768200" y="863030"/>
            <a:chExt cx="2411700" cy="2440381"/>
          </a:xfrm>
        </p:grpSpPr>
        <p:sp>
          <p:nvSpPr>
            <p:cNvPr id="700" name="Google Shape;700;p5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6" name="Google Shape;69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1750" y="3213024"/>
            <a:ext cx="683425" cy="1775979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9"/>
          <p:cNvSpPr/>
          <p:nvPr/>
        </p:nvSpPr>
        <p:spPr>
          <a:xfrm>
            <a:off x="4215900" y="393650"/>
            <a:ext cx="1184100" cy="6339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Gov’t Program 1</a:t>
            </a:r>
            <a:endParaRPr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03" name="Google Shape;703;p59"/>
          <p:cNvSpPr/>
          <p:nvPr/>
        </p:nvSpPr>
        <p:spPr>
          <a:xfrm>
            <a:off x="5671413" y="393650"/>
            <a:ext cx="1184100" cy="6339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Gov’t Program 2</a:t>
            </a:r>
            <a:endParaRPr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04" name="Google Shape;704;p59"/>
          <p:cNvSpPr/>
          <p:nvPr/>
        </p:nvSpPr>
        <p:spPr>
          <a:xfrm>
            <a:off x="7126938" y="393650"/>
            <a:ext cx="1184100" cy="6339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Gov’t Program </a:t>
            </a:r>
            <a:r>
              <a:rPr i="1"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n</a:t>
            </a:r>
            <a:endParaRPr i="1"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705" name="Google Shape;705;p59"/>
          <p:cNvGrpSpPr/>
          <p:nvPr/>
        </p:nvGrpSpPr>
        <p:grpSpPr>
          <a:xfrm>
            <a:off x="5680248" y="1141099"/>
            <a:ext cx="1091294" cy="831194"/>
            <a:chOff x="5768200" y="863030"/>
            <a:chExt cx="2411700" cy="2440381"/>
          </a:xfrm>
        </p:grpSpPr>
        <p:sp>
          <p:nvSpPr>
            <p:cNvPr id="706" name="Google Shape;706;p5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" name="Google Shape;708;p59"/>
          <p:cNvGrpSpPr/>
          <p:nvPr/>
        </p:nvGrpSpPr>
        <p:grpSpPr>
          <a:xfrm>
            <a:off x="7204251" y="1141099"/>
            <a:ext cx="1091294" cy="831194"/>
            <a:chOff x="5768200" y="863030"/>
            <a:chExt cx="2411700" cy="2440381"/>
          </a:xfrm>
        </p:grpSpPr>
        <p:sp>
          <p:nvSpPr>
            <p:cNvPr id="709" name="Google Shape;709;p5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11" name="Google Shape;711;p59"/>
          <p:cNvCxnSpPr>
            <a:stCxn id="712" idx="3"/>
            <a:endCxn id="696" idx="1"/>
          </p:cNvCxnSpPr>
          <p:nvPr/>
        </p:nvCxnSpPr>
        <p:spPr>
          <a:xfrm flipH="1" rot="-5400000">
            <a:off x="4322150" y="2501413"/>
            <a:ext cx="1996800" cy="1202400"/>
          </a:xfrm>
          <a:prstGeom prst="bentConnector2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none"/>
          </a:ln>
        </p:spPr>
      </p:cxnSp>
      <p:cxnSp>
        <p:nvCxnSpPr>
          <p:cNvPr id="713" name="Google Shape;713;p59"/>
          <p:cNvCxnSpPr>
            <a:stCxn id="714" idx="3"/>
            <a:endCxn id="696" idx="3"/>
          </p:cNvCxnSpPr>
          <p:nvPr/>
        </p:nvCxnSpPr>
        <p:spPr>
          <a:xfrm rot="5400000">
            <a:off x="6149775" y="2559613"/>
            <a:ext cx="1996800" cy="1086000"/>
          </a:xfrm>
          <a:prstGeom prst="bentConnector2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none"/>
          </a:ln>
        </p:spPr>
      </p:cxnSp>
      <p:pic>
        <p:nvPicPr>
          <p:cNvPr id="715" name="Google Shape;71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325" y="2725800"/>
            <a:ext cx="930300" cy="4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9"/>
          <p:cNvSpPr txBox="1"/>
          <p:nvPr/>
        </p:nvSpPr>
        <p:spPr>
          <a:xfrm>
            <a:off x="4265325" y="2691188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>Eligibility Details</a:t>
            </a:r>
            <a:endParaRPr b="1" sz="1000">
              <a:solidFill>
                <a:srgbClr val="31394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17" name="Google Shape;71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25" y="2649600"/>
            <a:ext cx="930300" cy="4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9"/>
          <p:cNvSpPr txBox="1"/>
          <p:nvPr/>
        </p:nvSpPr>
        <p:spPr>
          <a:xfrm>
            <a:off x="7313325" y="2614988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>Eligibility Details</a:t>
            </a:r>
            <a:endParaRPr b="1" sz="1000">
              <a:solidFill>
                <a:srgbClr val="31394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19" name="Google Shape;719;p59"/>
          <p:cNvSpPr txBox="1"/>
          <p:nvPr/>
        </p:nvSpPr>
        <p:spPr>
          <a:xfrm>
            <a:off x="433950" y="455125"/>
            <a:ext cx="31530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At an ecosystem level, this prevents duplication</a:t>
            </a:r>
            <a:endParaRPr b="0" i="0" sz="2600" u="none" cap="none" strike="noStrike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pic>
        <p:nvPicPr>
          <p:cNvPr id="720" name="Google Shape;720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3725" y="1976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4300" y="1976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9013" y="197623"/>
            <a:ext cx="401400" cy="40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3" name="Google Shape;723;p59"/>
          <p:cNvGrpSpPr/>
          <p:nvPr/>
        </p:nvGrpSpPr>
        <p:grpSpPr>
          <a:xfrm>
            <a:off x="2121746" y="3685424"/>
            <a:ext cx="1091294" cy="831194"/>
            <a:chOff x="5768200" y="863030"/>
            <a:chExt cx="2411700" cy="2440381"/>
          </a:xfrm>
        </p:grpSpPr>
        <p:sp>
          <p:nvSpPr>
            <p:cNvPr id="724" name="Google Shape;724;p5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6" name="Google Shape;726;p59"/>
          <p:cNvSpPr/>
          <p:nvPr/>
        </p:nvSpPr>
        <p:spPr>
          <a:xfrm>
            <a:off x="2075350" y="2965525"/>
            <a:ext cx="1184100" cy="633900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Mapper</a:t>
            </a:r>
            <a:endParaRPr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27" name="Google Shape;727;p59"/>
          <p:cNvSpPr txBox="1"/>
          <p:nvPr/>
        </p:nvSpPr>
        <p:spPr>
          <a:xfrm>
            <a:off x="3586350" y="3854700"/>
            <a:ext cx="93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>Financial</a:t>
            </a:r>
            <a:r>
              <a:rPr b="1" lang="en-GB" sz="1000">
                <a:solidFill>
                  <a:srgbClr val="31394D"/>
                </a:solidFill>
                <a:latin typeface="Outfit"/>
                <a:ea typeface="Outfit"/>
                <a:cs typeface="Outfit"/>
                <a:sym typeface="Outfit"/>
              </a:rPr>
              <a:t> Details</a:t>
            </a:r>
            <a:endParaRPr b="1" sz="1000">
              <a:solidFill>
                <a:srgbClr val="31394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28" name="Google Shape;728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30" name="Google Shape;730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0"/>
          <p:cNvSpPr/>
          <p:nvPr/>
        </p:nvSpPr>
        <p:spPr>
          <a:xfrm>
            <a:off x="0" y="0"/>
            <a:ext cx="2949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60"/>
          <p:cNvSpPr txBox="1"/>
          <p:nvPr/>
        </p:nvSpPr>
        <p:spPr>
          <a:xfrm>
            <a:off x="476250" y="489392"/>
            <a:ext cx="3333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Mapper </a:t>
            </a:r>
            <a:endParaRPr sz="26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FFFFFF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Prerequisites</a:t>
            </a:r>
            <a:endParaRPr sz="2600">
              <a:solidFill>
                <a:srgbClr val="FFFFFF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737" name="Google Shape;737;p60"/>
          <p:cNvCxnSpPr/>
          <p:nvPr/>
        </p:nvCxnSpPr>
        <p:spPr>
          <a:xfrm>
            <a:off x="1085850" y="16058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8" name="Google Shape;738;p60"/>
          <p:cNvSpPr/>
          <p:nvPr/>
        </p:nvSpPr>
        <p:spPr>
          <a:xfrm>
            <a:off x="4101400" y="2068525"/>
            <a:ext cx="1438800" cy="6339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Verifiable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Identifier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39" name="Google Shape;739;p60"/>
          <p:cNvSpPr txBox="1"/>
          <p:nvPr/>
        </p:nvSpPr>
        <p:spPr>
          <a:xfrm>
            <a:off x="4005625" y="2853025"/>
            <a:ext cx="2072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One or more ID 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>systems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>/ identifiers </a:t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>with the 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>capacity to</a:t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>authenticate</a:t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> the individual </a:t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latin typeface="Outfit"/>
                <a:ea typeface="Outfit"/>
                <a:cs typeface="Outfit"/>
                <a:sym typeface="Outfit"/>
              </a:rPr>
              <a:t>(via mobile one-time-password, </a:t>
            </a:r>
            <a:endParaRPr i="1" sz="1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latin typeface="Outfit"/>
                <a:ea typeface="Outfit"/>
                <a:cs typeface="Outfit"/>
                <a:sym typeface="Outfit"/>
              </a:rPr>
              <a:t>offline QR codes, </a:t>
            </a:r>
            <a:endParaRPr i="1" sz="1100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latin typeface="Outfit"/>
                <a:ea typeface="Outfit"/>
                <a:cs typeface="Outfit"/>
                <a:sym typeface="Outfit"/>
              </a:rPr>
              <a:t>face authentication, fingerprint/iris, etc)</a:t>
            </a:r>
            <a:endParaRPr i="1" sz="11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40" name="Google Shape;740;p60"/>
          <p:cNvSpPr/>
          <p:nvPr/>
        </p:nvSpPr>
        <p:spPr>
          <a:xfrm>
            <a:off x="6676350" y="2068525"/>
            <a:ext cx="1438800" cy="633900"/>
          </a:xfrm>
          <a:prstGeom prst="flowChartAlternateProcess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Payment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System</a:t>
            </a:r>
            <a:endParaRPr b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41" name="Google Shape;741;p60"/>
          <p:cNvSpPr txBox="1"/>
          <p:nvPr/>
        </p:nvSpPr>
        <p:spPr>
          <a:xfrm>
            <a:off x="6596425" y="2853025"/>
            <a:ext cx="207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One or more 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>existing payment method/ switch </a:t>
            </a:r>
            <a:r>
              <a:rPr lang="en-GB">
                <a:latin typeface="Outfit"/>
                <a:ea typeface="Outfit"/>
                <a:cs typeface="Outfit"/>
                <a:sym typeface="Outfit"/>
              </a:rPr>
              <a:t>between banks 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42" name="Google Shape;74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550" y="0"/>
            <a:ext cx="1763725" cy="17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887" y="121150"/>
            <a:ext cx="1763725" cy="17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45" name="Google Shape;74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1"/>
          <p:cNvSpPr/>
          <p:nvPr/>
        </p:nvSpPr>
        <p:spPr>
          <a:xfrm>
            <a:off x="6838275" y="1269963"/>
            <a:ext cx="792000" cy="756000"/>
          </a:xfrm>
          <a:prstGeom prst="cube">
            <a:avLst>
              <a:gd fmla="val 2500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1"/>
          <p:cNvSpPr/>
          <p:nvPr/>
        </p:nvSpPr>
        <p:spPr>
          <a:xfrm>
            <a:off x="0" y="0"/>
            <a:ext cx="429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1"/>
          <p:cNvSpPr txBox="1"/>
          <p:nvPr/>
        </p:nvSpPr>
        <p:spPr>
          <a:xfrm>
            <a:off x="5048250" y="2470600"/>
            <a:ext cx="36690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And a country can have more than one Mapper</a:t>
            </a:r>
            <a:endParaRPr sz="2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753" name="Google Shape;753;p61"/>
          <p:cNvCxnSpPr/>
          <p:nvPr/>
        </p:nvCxnSpPr>
        <p:spPr>
          <a:xfrm>
            <a:off x="5657850" y="35870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4" name="Google Shape;754;p61"/>
          <p:cNvSpPr txBox="1"/>
          <p:nvPr/>
        </p:nvSpPr>
        <p:spPr>
          <a:xfrm>
            <a:off x="5011825" y="3994550"/>
            <a:ext cx="36690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17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As long as each is available via open APIs</a:t>
            </a:r>
            <a:endParaRPr sz="17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755" name="Google Shape;755;p61"/>
          <p:cNvSpPr txBox="1"/>
          <p:nvPr/>
        </p:nvSpPr>
        <p:spPr>
          <a:xfrm>
            <a:off x="628650" y="2013400"/>
            <a:ext cx="36690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Many institutions can host a Mapper</a:t>
            </a:r>
            <a:endParaRPr sz="2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756" name="Google Shape;756;p61"/>
          <p:cNvCxnSpPr/>
          <p:nvPr/>
        </p:nvCxnSpPr>
        <p:spPr>
          <a:xfrm>
            <a:off x="1238250" y="31298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7" name="Google Shape;757;p61"/>
          <p:cNvSpPr txBox="1"/>
          <p:nvPr/>
        </p:nvSpPr>
        <p:spPr>
          <a:xfrm>
            <a:off x="266700" y="3613550"/>
            <a:ext cx="40707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 Payment switch, Central Bank, </a:t>
            </a:r>
            <a:endParaRPr sz="1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any one G2P program, a department </a:t>
            </a:r>
            <a:endParaRPr sz="1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16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with a collection of G2P programs, etc.</a:t>
            </a:r>
            <a:endParaRPr sz="16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pic>
        <p:nvPicPr>
          <p:cNvPr id="758" name="Google Shape;75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25" y="761775"/>
            <a:ext cx="906700" cy="9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3475" y="826125"/>
            <a:ext cx="792000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2525" y="768774"/>
            <a:ext cx="906700" cy="9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61"/>
          <p:cNvSpPr txBox="1"/>
          <p:nvPr/>
        </p:nvSpPr>
        <p:spPr>
          <a:xfrm>
            <a:off x="3042025" y="1037475"/>
            <a:ext cx="2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5"/>
                </a:solidFill>
                <a:latin typeface="Outfit"/>
                <a:ea typeface="Outfit"/>
                <a:cs typeface="Outfit"/>
                <a:sym typeface="Outfit"/>
              </a:rPr>
              <a:t>$</a:t>
            </a:r>
            <a:endParaRPr b="1" sz="1200">
              <a:solidFill>
                <a:schemeClr val="accent5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62" name="Google Shape;762;p61"/>
          <p:cNvSpPr/>
          <p:nvPr/>
        </p:nvSpPr>
        <p:spPr>
          <a:xfrm>
            <a:off x="5908300" y="1346163"/>
            <a:ext cx="792000" cy="756000"/>
          </a:xfrm>
          <a:prstGeom prst="cube">
            <a:avLst>
              <a:gd fmla="val 25000" name="adj"/>
            </a:avLst>
          </a:prstGeom>
          <a:solidFill>
            <a:srgbClr val="336A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1"/>
          <p:cNvSpPr/>
          <p:nvPr/>
        </p:nvSpPr>
        <p:spPr>
          <a:xfrm>
            <a:off x="6456350" y="613063"/>
            <a:ext cx="792000" cy="7560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4" name="Google Shape;764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66" name="Google Shape;766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2"/>
          <p:cNvSpPr txBox="1"/>
          <p:nvPr/>
        </p:nvSpPr>
        <p:spPr>
          <a:xfrm>
            <a:off x="2152650" y="1099000"/>
            <a:ext cx="62631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GB" sz="26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>Open </a:t>
            </a:r>
            <a:r>
              <a:rPr b="1" lang="en-GB" sz="26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>Source</a:t>
            </a:r>
            <a:r>
              <a:rPr b="1" lang="en-GB" sz="26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GB" sz="26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can be used to </a:t>
            </a:r>
            <a:r>
              <a:rPr lang="en-GB" sz="26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create a Mapper faster and cheaper, while still retaining full control </a:t>
            </a:r>
            <a:endParaRPr sz="2600">
              <a:solidFill>
                <a:srgbClr val="4C113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772" name="Google Shape;772;p62"/>
          <p:cNvCxnSpPr/>
          <p:nvPr/>
        </p:nvCxnSpPr>
        <p:spPr>
          <a:xfrm>
            <a:off x="552450" y="2520200"/>
            <a:ext cx="13185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3" name="Google Shape;773;p62"/>
          <p:cNvSpPr txBox="1"/>
          <p:nvPr/>
        </p:nvSpPr>
        <p:spPr>
          <a:xfrm>
            <a:off x="2152650" y="3163850"/>
            <a:ext cx="59754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Or you could build one from scratch yourself in house or via a </a:t>
            </a:r>
            <a:r>
              <a:rPr b="1" lang="en-GB" sz="26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>vendor</a:t>
            </a:r>
            <a:endParaRPr b="1" sz="2600">
              <a:solidFill>
                <a:srgbClr val="4C113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74" name="Google Shape;77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375" y="1006363"/>
            <a:ext cx="1025574" cy="10255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5" name="Google Shape;775;p62"/>
          <p:cNvGrpSpPr/>
          <p:nvPr/>
        </p:nvGrpSpPr>
        <p:grpSpPr>
          <a:xfrm>
            <a:off x="730005" y="3465666"/>
            <a:ext cx="930193" cy="708687"/>
            <a:chOff x="5768200" y="863030"/>
            <a:chExt cx="2411700" cy="2440381"/>
          </a:xfrm>
        </p:grpSpPr>
        <p:sp>
          <p:nvSpPr>
            <p:cNvPr id="776" name="Google Shape;776;p62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rgbClr val="8E8DBA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2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rgbClr val="8E8DBA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8" name="Google Shape;778;p62"/>
          <p:cNvSpPr/>
          <p:nvPr/>
        </p:nvSpPr>
        <p:spPr>
          <a:xfrm>
            <a:off x="730005" y="3160866"/>
            <a:ext cx="930300" cy="401400"/>
          </a:xfrm>
          <a:prstGeom prst="cube">
            <a:avLst>
              <a:gd fmla="val 25000" name="adj"/>
            </a:avLst>
          </a:prstGeom>
          <a:solidFill>
            <a:srgbClr val="8E8DBA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9" name="Google Shape;77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113" y="3692500"/>
            <a:ext cx="665676" cy="66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82" name="Google Shape;782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3"/>
          <p:cNvSpPr/>
          <p:nvPr/>
        </p:nvSpPr>
        <p:spPr>
          <a:xfrm>
            <a:off x="9000" y="0"/>
            <a:ext cx="4572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63"/>
          <p:cNvSpPr txBox="1"/>
          <p:nvPr>
            <p:ph type="title"/>
          </p:nvPr>
        </p:nvSpPr>
        <p:spPr>
          <a:xfrm>
            <a:off x="489050" y="1102625"/>
            <a:ext cx="38508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Either way, </a:t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leverage these simple </a:t>
            </a:r>
            <a:r>
              <a:rPr b="1" lang="en-GB">
                <a:solidFill>
                  <a:srgbClr val="F1C232"/>
                </a:solidFill>
                <a:latin typeface="Outfit"/>
                <a:ea typeface="Outfit"/>
                <a:cs typeface="Outfit"/>
                <a:sym typeface="Outfit"/>
              </a:rPr>
              <a:t>open specifications </a:t>
            </a:r>
            <a:endParaRPr b="1">
              <a:solidFill>
                <a:srgbClr val="F1C232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for a Mapper </a:t>
            </a: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33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33">
                <a:latin typeface="Outfit"/>
                <a:ea typeface="Outfit"/>
                <a:cs typeface="Outfit"/>
                <a:sym typeface="Outfit"/>
              </a:rPr>
              <a:t>to give your tech team a how-to</a:t>
            </a:r>
            <a:r>
              <a:rPr lang="en-GB" sz="2133">
                <a:latin typeface="Outfit"/>
                <a:ea typeface="Outfit"/>
                <a:cs typeface="Outfit"/>
                <a:sym typeface="Outfit"/>
              </a:rPr>
              <a:t> guide to implement</a:t>
            </a:r>
            <a:endParaRPr sz="2133">
              <a:solidFill>
                <a:srgbClr val="F1C23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89" name="Google Shape;789;p63"/>
          <p:cNvSpPr txBox="1"/>
          <p:nvPr/>
        </p:nvSpPr>
        <p:spPr>
          <a:xfrm>
            <a:off x="4867375" y="2408400"/>
            <a:ext cx="3110100" cy="22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121212"/>
                </a:solidFill>
                <a:latin typeface="Outfit"/>
                <a:ea typeface="Outfit"/>
                <a:cs typeface="Outfit"/>
                <a:sym typeface="Outfit"/>
              </a:rPr>
              <a:t>And</a:t>
            </a:r>
            <a:r>
              <a:rPr lang="en-GB" sz="2600">
                <a:solidFill>
                  <a:srgbClr val="121212"/>
                </a:solidFill>
                <a:latin typeface="Outfit"/>
                <a:ea typeface="Outfit"/>
                <a:cs typeface="Outfit"/>
                <a:sym typeface="Outfit"/>
              </a:rPr>
              <a:t> ensure</a:t>
            </a:r>
            <a:r>
              <a:rPr lang="en-GB" sz="2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b="1" lang="en-GB" sz="2600">
                <a:solidFill>
                  <a:srgbClr val="F1C232"/>
                </a:solidFill>
                <a:latin typeface="Outfit"/>
                <a:ea typeface="Outfit"/>
                <a:cs typeface="Outfit"/>
                <a:sym typeface="Outfit"/>
              </a:rPr>
              <a:t>interoperability</a:t>
            </a:r>
            <a:r>
              <a:rPr b="1" lang="en-GB" sz="2600">
                <a:solidFill>
                  <a:srgbClr val="121212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GB" sz="2600">
                <a:solidFill>
                  <a:srgbClr val="121212"/>
                </a:solidFill>
                <a:latin typeface="Outfit"/>
                <a:ea typeface="Outfit"/>
                <a:cs typeface="Outfit"/>
                <a:sym typeface="Outfit"/>
              </a:rPr>
              <a:t>across your country’s G2P ecosystem</a:t>
            </a:r>
            <a:endParaRPr b="1" sz="2600">
              <a:solidFill>
                <a:srgbClr val="12121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90" name="Google Shape;790;p63"/>
          <p:cNvSpPr txBox="1"/>
          <p:nvPr/>
        </p:nvSpPr>
        <p:spPr>
          <a:xfrm>
            <a:off x="145150" y="3702900"/>
            <a:ext cx="415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SemiBold"/>
              <a:buNone/>
            </a:pPr>
            <a:r>
              <a:rPr lang="en-GB" sz="1200" u="sng">
                <a:solidFill>
                  <a:srgbClr val="EEFFDD"/>
                </a:solidFill>
                <a:latin typeface="Outfit"/>
                <a:ea typeface="Outfit"/>
                <a:cs typeface="Outfit"/>
                <a:sym typeface="Outfi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https://g2p-connect.github.io/specs/dist/g2p-mapper.html</a:t>
            </a:r>
            <a:endParaRPr sz="15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91" name="Google Shape;791;p6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2600" y="550250"/>
            <a:ext cx="2948778" cy="179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94" name="Google Shape;794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4"/>
          <p:cNvSpPr/>
          <p:nvPr/>
        </p:nvSpPr>
        <p:spPr>
          <a:xfrm>
            <a:off x="0" y="0"/>
            <a:ext cx="9144000" cy="30957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oppins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00" name="Google Shape;800;p64"/>
          <p:cNvPicPr preferRelativeResize="0"/>
          <p:nvPr/>
        </p:nvPicPr>
        <p:blipFill rotWithShape="1">
          <a:blip r:embed="rId3">
            <a:alphaModFix/>
          </a:blip>
          <a:srcRect b="21400" l="0" r="0" t="21394"/>
          <a:stretch/>
        </p:blipFill>
        <p:spPr>
          <a:xfrm>
            <a:off x="0" y="0"/>
            <a:ext cx="9144003" cy="3095663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64"/>
          <p:cNvSpPr txBox="1"/>
          <p:nvPr/>
        </p:nvSpPr>
        <p:spPr>
          <a:xfrm>
            <a:off x="827400" y="3344675"/>
            <a:ext cx="73467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SemiBold"/>
              <a:buNone/>
            </a:pPr>
            <a:r>
              <a:rPr b="1" lang="en-GB" sz="24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Thank you!</a:t>
            </a:r>
            <a:endParaRPr b="1" sz="24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SemiBold"/>
              <a:buNone/>
            </a:pPr>
            <a:r>
              <a:rPr lang="en-GB" sz="1100" u="sng">
                <a:solidFill>
                  <a:srgbClr val="EEFFDD"/>
                </a:solidFill>
                <a:latin typeface="Outfit"/>
                <a:ea typeface="Outfit"/>
                <a:cs typeface="Outfit"/>
                <a:sym typeface="Outfi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https://g2p-connect.github.io/specs/dist/g2p-mapper.html</a:t>
            </a:r>
            <a:endParaRPr sz="1100">
              <a:solidFill>
                <a:srgbClr val="EEFFDD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02" name="Google Shape;802;p64"/>
          <p:cNvSpPr txBox="1"/>
          <p:nvPr/>
        </p:nvSpPr>
        <p:spPr>
          <a:xfrm>
            <a:off x="3842425" y="4358100"/>
            <a:ext cx="258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Cent</a:t>
            </a:r>
            <a:r>
              <a:rPr b="1"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re</a:t>
            </a: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 for Digital </a:t>
            </a:r>
            <a:b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i="0" lang="en-GB" sz="1400" u="none" cap="none" strike="noStrike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Public Infrastructure</a:t>
            </a:r>
            <a:endParaRPr b="1" i="0" sz="14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03" name="Google Shape;80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9661" y="4422587"/>
            <a:ext cx="442761" cy="486624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/>
          <p:nvPr/>
        </p:nvSpPr>
        <p:spPr>
          <a:xfrm>
            <a:off x="6762075" y="0"/>
            <a:ext cx="238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150" y="1098999"/>
            <a:ext cx="1143444" cy="29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7"/>
          <p:cNvSpPr txBox="1"/>
          <p:nvPr/>
        </p:nvSpPr>
        <p:spPr>
          <a:xfrm>
            <a:off x="476250" y="717992"/>
            <a:ext cx="3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Status Quo</a:t>
            </a:r>
            <a:endParaRPr b="0" i="0" sz="2600" u="none" cap="none" strike="noStrike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350" name="Google Shape;350;p47"/>
          <p:cNvSpPr txBox="1"/>
          <p:nvPr/>
        </p:nvSpPr>
        <p:spPr>
          <a:xfrm>
            <a:off x="476250" y="1914225"/>
            <a:ext cx="37680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Programs sometimes impose </a:t>
            </a:r>
            <a:r>
              <a:rPr b="1" lang="en-GB" sz="25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specific </a:t>
            </a:r>
            <a:endParaRPr b="1" sz="2500">
              <a:solidFill>
                <a:schemeClr val="accen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payment modes</a:t>
            </a:r>
            <a:r>
              <a:rPr b="1" lang="en-GB" sz="25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on beneficiaries based on their arrangements </a:t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with banks</a:t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2121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cxnSp>
        <p:nvCxnSpPr>
          <p:cNvPr id="351" name="Google Shape;351;p47"/>
          <p:cNvCxnSpPr/>
          <p:nvPr/>
        </p:nvCxnSpPr>
        <p:spPr>
          <a:xfrm>
            <a:off x="476250" y="14534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2" name="Google Shape;35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975" y="2373570"/>
            <a:ext cx="945149" cy="94514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7"/>
          <p:cNvSpPr txBox="1"/>
          <p:nvPr/>
        </p:nvSpPr>
        <p:spPr>
          <a:xfrm>
            <a:off x="4543400" y="4070400"/>
            <a:ext cx="270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Beneficiary has a Mobile wallet/bank account</a:t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54" name="Google Shape;354;p47"/>
          <p:cNvSpPr/>
          <p:nvPr/>
        </p:nvSpPr>
        <p:spPr>
          <a:xfrm>
            <a:off x="7388725" y="3119200"/>
            <a:ext cx="1184100" cy="633900"/>
          </a:xfrm>
          <a:prstGeom prst="flowChartAlternate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Gov’t Program 1</a:t>
            </a:r>
            <a:endParaRPr b="1"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55" name="Google Shape;35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2163" y="1381976"/>
            <a:ext cx="1737225" cy="17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7"/>
          <p:cNvSpPr txBox="1"/>
          <p:nvPr/>
        </p:nvSpPr>
        <p:spPr>
          <a:xfrm>
            <a:off x="6864625" y="3753100"/>
            <a:ext cx="2232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New or Specific 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Bank Account(s) Required</a:t>
            </a:r>
            <a:endParaRPr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1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(Based on bilateral tie-ups)</a:t>
            </a:r>
            <a:endParaRPr i="1" sz="11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59" name="Google Shape;359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oogle Shape;364;p48"/>
          <p:cNvCxnSpPr/>
          <p:nvPr/>
        </p:nvCxnSpPr>
        <p:spPr>
          <a:xfrm rot="10800000">
            <a:off x="6864075" y="2084300"/>
            <a:ext cx="0" cy="1250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365" name="Google Shape;3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725" y="2421000"/>
            <a:ext cx="930300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8"/>
          <p:cNvSpPr txBox="1"/>
          <p:nvPr/>
        </p:nvSpPr>
        <p:spPr>
          <a:xfrm>
            <a:off x="6322725" y="2386388"/>
            <a:ext cx="93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Eligibility Details &amp; 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Bank details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7" name="Google Shape;367;p48"/>
          <p:cNvGrpSpPr/>
          <p:nvPr/>
        </p:nvGrpSpPr>
        <p:grpSpPr>
          <a:xfrm>
            <a:off x="4842046" y="988699"/>
            <a:ext cx="1091294" cy="1191644"/>
            <a:chOff x="5768200" y="863030"/>
            <a:chExt cx="2411700" cy="3498662"/>
          </a:xfrm>
        </p:grpSpPr>
        <p:sp>
          <p:nvSpPr>
            <p:cNvPr id="368" name="Google Shape;368;p48"/>
            <p:cNvSpPr/>
            <p:nvPr/>
          </p:nvSpPr>
          <p:spPr>
            <a:xfrm>
              <a:off x="5768200" y="2979592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8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8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rgbClr val="6464DB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1" name="Google Shape;37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1350" y="3289224"/>
            <a:ext cx="683425" cy="177597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8"/>
          <p:cNvSpPr/>
          <p:nvPr/>
        </p:nvSpPr>
        <p:spPr>
          <a:xfrm>
            <a:off x="4825500" y="241250"/>
            <a:ext cx="1184100" cy="633900"/>
          </a:xfrm>
          <a:prstGeom prst="flowChartAlternate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Gov’t Program 1</a:t>
            </a:r>
            <a:endParaRPr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3" name="Google Shape;373;p48"/>
          <p:cNvSpPr/>
          <p:nvPr/>
        </p:nvSpPr>
        <p:spPr>
          <a:xfrm>
            <a:off x="6281013" y="241250"/>
            <a:ext cx="1184100" cy="633900"/>
          </a:xfrm>
          <a:prstGeom prst="flowChartAlternate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Gov’t Program 2</a:t>
            </a:r>
            <a:endParaRPr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74" name="Google Shape;374;p48"/>
          <p:cNvSpPr/>
          <p:nvPr/>
        </p:nvSpPr>
        <p:spPr>
          <a:xfrm>
            <a:off x="7736538" y="241250"/>
            <a:ext cx="1184100" cy="633900"/>
          </a:xfrm>
          <a:prstGeom prst="flowChartAlternateProcess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Gov’t Program </a:t>
            </a:r>
            <a:r>
              <a:rPr i="1" lang="en-GB" sz="13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n</a:t>
            </a:r>
            <a:endParaRPr i="1" sz="13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375" name="Google Shape;375;p48"/>
          <p:cNvGrpSpPr/>
          <p:nvPr/>
        </p:nvGrpSpPr>
        <p:grpSpPr>
          <a:xfrm>
            <a:off x="6289848" y="988699"/>
            <a:ext cx="1091294" cy="1191644"/>
            <a:chOff x="5768200" y="863030"/>
            <a:chExt cx="2411700" cy="3498662"/>
          </a:xfrm>
        </p:grpSpPr>
        <p:sp>
          <p:nvSpPr>
            <p:cNvPr id="376" name="Google Shape;376;p48"/>
            <p:cNvSpPr/>
            <p:nvPr/>
          </p:nvSpPr>
          <p:spPr>
            <a:xfrm>
              <a:off x="5768200" y="2979592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8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rgbClr val="6464DB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8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5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48"/>
          <p:cNvGrpSpPr/>
          <p:nvPr/>
        </p:nvGrpSpPr>
        <p:grpSpPr>
          <a:xfrm>
            <a:off x="7813851" y="988699"/>
            <a:ext cx="1091294" cy="1191644"/>
            <a:chOff x="5768200" y="863030"/>
            <a:chExt cx="2411700" cy="3498662"/>
          </a:xfrm>
        </p:grpSpPr>
        <p:sp>
          <p:nvSpPr>
            <p:cNvPr id="380" name="Google Shape;380;p48"/>
            <p:cNvSpPr/>
            <p:nvPr/>
          </p:nvSpPr>
          <p:spPr>
            <a:xfrm>
              <a:off x="5768200" y="2979592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6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8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dk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8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3" name="Google Shape;383;p48"/>
          <p:cNvCxnSpPr>
            <a:stCxn id="368" idx="3"/>
            <a:endCxn id="371" idx="1"/>
          </p:cNvCxnSpPr>
          <p:nvPr/>
        </p:nvCxnSpPr>
        <p:spPr>
          <a:xfrm flipH="1" rot="-5400000">
            <a:off x="4931651" y="2577543"/>
            <a:ext cx="1996800" cy="1202400"/>
          </a:xfrm>
          <a:prstGeom prst="bentConnector2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none"/>
          </a:ln>
        </p:spPr>
      </p:cxnSp>
      <p:cxnSp>
        <p:nvCxnSpPr>
          <p:cNvPr id="384" name="Google Shape;384;p48"/>
          <p:cNvCxnSpPr>
            <a:stCxn id="380" idx="3"/>
            <a:endCxn id="371" idx="3"/>
          </p:cNvCxnSpPr>
          <p:nvPr/>
        </p:nvCxnSpPr>
        <p:spPr>
          <a:xfrm rot="5400000">
            <a:off x="6759255" y="2635743"/>
            <a:ext cx="1996800" cy="1086000"/>
          </a:xfrm>
          <a:prstGeom prst="bentConnector2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none"/>
          </a:ln>
        </p:spPr>
      </p:cxnSp>
      <p:pic>
        <p:nvPicPr>
          <p:cNvPr id="385" name="Google Shape;3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925" y="2802000"/>
            <a:ext cx="930300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8"/>
          <p:cNvSpPr txBox="1"/>
          <p:nvPr/>
        </p:nvSpPr>
        <p:spPr>
          <a:xfrm>
            <a:off x="4874925" y="2767388"/>
            <a:ext cx="93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Eligibility Details &amp; 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Bank details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7" name="Google Shape;3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2925" y="2725800"/>
            <a:ext cx="930300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8"/>
          <p:cNvSpPr txBox="1"/>
          <p:nvPr/>
        </p:nvSpPr>
        <p:spPr>
          <a:xfrm>
            <a:off x="7922925" y="2691188"/>
            <a:ext cx="93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Eligibility Details &amp; 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Bank details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48"/>
          <p:cNvSpPr txBox="1"/>
          <p:nvPr/>
        </p:nvSpPr>
        <p:spPr>
          <a:xfrm>
            <a:off x="476250" y="717992"/>
            <a:ext cx="3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Status Quo</a:t>
            </a:r>
            <a:endParaRPr b="0" i="0" sz="2600" u="none" cap="none" strike="noStrike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390" name="Google Shape;390;p48"/>
          <p:cNvSpPr txBox="1"/>
          <p:nvPr/>
        </p:nvSpPr>
        <p:spPr>
          <a:xfrm>
            <a:off x="476250" y="2066625"/>
            <a:ext cx="37680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Even if they can use an existing account</a:t>
            </a: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, </a:t>
            </a:r>
            <a:r>
              <a:rPr b="1" lang="en-GB" sz="25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individuals must usually re-provide</a:t>
            </a: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similar information to each program</a:t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21212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cxnSp>
        <p:nvCxnSpPr>
          <p:cNvPr id="391" name="Google Shape;391;p48"/>
          <p:cNvCxnSpPr/>
          <p:nvPr/>
        </p:nvCxnSpPr>
        <p:spPr>
          <a:xfrm>
            <a:off x="476250" y="14534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2" name="Google Shape;39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3325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3900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8613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7" name="Google Shape;39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5425" y="4125228"/>
            <a:ext cx="495900" cy="4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48972" y="1820475"/>
            <a:ext cx="551142" cy="55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9607" y="1806620"/>
            <a:ext cx="551142" cy="55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89031" y="1861434"/>
            <a:ext cx="551142" cy="551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Google Shape;405;p49"/>
          <p:cNvCxnSpPr/>
          <p:nvPr/>
        </p:nvCxnSpPr>
        <p:spPr>
          <a:xfrm rot="10800000">
            <a:off x="6864075" y="2236700"/>
            <a:ext cx="0" cy="1250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406" name="Google Shape;406;p49"/>
          <p:cNvSpPr txBox="1"/>
          <p:nvPr/>
        </p:nvSpPr>
        <p:spPr>
          <a:xfrm>
            <a:off x="476250" y="336992"/>
            <a:ext cx="3333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Digitisation</a:t>
            </a:r>
            <a:endParaRPr sz="26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Approach</a:t>
            </a:r>
            <a:endParaRPr sz="26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407" name="Google Shape;407;p49"/>
          <p:cNvCxnSpPr/>
          <p:nvPr/>
        </p:nvCxnSpPr>
        <p:spPr>
          <a:xfrm>
            <a:off x="476250" y="14534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49"/>
          <p:cNvSpPr txBox="1"/>
          <p:nvPr>
            <p:ph type="title"/>
          </p:nvPr>
        </p:nvSpPr>
        <p:spPr>
          <a:xfrm>
            <a:off x="387500" y="2253525"/>
            <a:ext cx="37128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The standard approach is to </a:t>
            </a:r>
            <a:r>
              <a:rPr b="1" lang="en-GB" sz="25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centralise</a:t>
            </a:r>
            <a:r>
              <a:rPr lang="en-GB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all beneficiary information into a shared database</a:t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Including bank account details, identifying information, eligibility criteria, etc.</a:t>
            </a:r>
            <a:endParaRPr sz="1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409" name="Google Shape;409;p49"/>
          <p:cNvCxnSpPr/>
          <p:nvPr/>
        </p:nvCxnSpPr>
        <p:spPr>
          <a:xfrm rot="10800000">
            <a:off x="6864075" y="2324950"/>
            <a:ext cx="0" cy="106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410" name="Google Shape;4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350" y="3289224"/>
            <a:ext cx="683425" cy="17759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49"/>
          <p:cNvGrpSpPr/>
          <p:nvPr/>
        </p:nvGrpSpPr>
        <p:grpSpPr>
          <a:xfrm>
            <a:off x="4918524" y="836285"/>
            <a:ext cx="848918" cy="646457"/>
            <a:chOff x="5768200" y="863030"/>
            <a:chExt cx="2411700" cy="2440381"/>
          </a:xfrm>
        </p:grpSpPr>
        <p:sp>
          <p:nvSpPr>
            <p:cNvPr id="412" name="Google Shape;412;p4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49"/>
          <p:cNvSpPr/>
          <p:nvPr/>
        </p:nvSpPr>
        <p:spPr>
          <a:xfrm>
            <a:off x="4749300" y="88850"/>
            <a:ext cx="11841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Gov’t Program 1</a:t>
            </a:r>
            <a:endParaRPr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15" name="Google Shape;415;p49"/>
          <p:cNvSpPr/>
          <p:nvPr/>
        </p:nvSpPr>
        <p:spPr>
          <a:xfrm>
            <a:off x="6204826" y="165050"/>
            <a:ext cx="12633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Beneficiary Database</a:t>
            </a:r>
            <a:endParaRPr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16" name="Google Shape;416;p49"/>
          <p:cNvSpPr/>
          <p:nvPr/>
        </p:nvSpPr>
        <p:spPr>
          <a:xfrm>
            <a:off x="7812738" y="88850"/>
            <a:ext cx="11841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Gov’t Program </a:t>
            </a:r>
            <a:r>
              <a:rPr i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n</a:t>
            </a:r>
            <a:endParaRPr i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417" name="Google Shape;417;p49"/>
          <p:cNvGrpSpPr/>
          <p:nvPr/>
        </p:nvGrpSpPr>
        <p:grpSpPr>
          <a:xfrm>
            <a:off x="7905509" y="836151"/>
            <a:ext cx="848918" cy="646701"/>
            <a:chOff x="5768200" y="863030"/>
            <a:chExt cx="2411700" cy="2440381"/>
          </a:xfrm>
        </p:grpSpPr>
        <p:sp>
          <p:nvSpPr>
            <p:cNvPr id="418" name="Google Shape;418;p4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49"/>
          <p:cNvSpPr/>
          <p:nvPr/>
        </p:nvSpPr>
        <p:spPr>
          <a:xfrm>
            <a:off x="6374392" y="12637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1" name="Google Shape;421;p49"/>
          <p:cNvCxnSpPr>
            <a:endCxn id="412" idx="5"/>
          </p:cNvCxnSpPr>
          <p:nvPr/>
        </p:nvCxnSpPr>
        <p:spPr>
          <a:xfrm rot="10800000">
            <a:off x="5767443" y="1253918"/>
            <a:ext cx="606900" cy="565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stealth"/>
          </a:ln>
        </p:spPr>
      </p:cxnSp>
      <p:cxnSp>
        <p:nvCxnSpPr>
          <p:cNvPr id="422" name="Google Shape;422;p49"/>
          <p:cNvCxnSpPr>
            <a:endCxn id="418" idx="2"/>
          </p:cNvCxnSpPr>
          <p:nvPr/>
        </p:nvCxnSpPr>
        <p:spPr>
          <a:xfrm flipH="1" rot="10800000">
            <a:off x="7204109" y="1345505"/>
            <a:ext cx="701400" cy="47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stealth"/>
          </a:ln>
        </p:spPr>
      </p:cxnSp>
      <p:grpSp>
        <p:nvGrpSpPr>
          <p:cNvPr id="423" name="Google Shape;423;p49"/>
          <p:cNvGrpSpPr/>
          <p:nvPr/>
        </p:nvGrpSpPr>
        <p:grpSpPr>
          <a:xfrm>
            <a:off x="6374392" y="1492366"/>
            <a:ext cx="930193" cy="708687"/>
            <a:chOff x="5768200" y="863030"/>
            <a:chExt cx="2411700" cy="2440381"/>
          </a:xfrm>
        </p:grpSpPr>
        <p:sp>
          <p:nvSpPr>
            <p:cNvPr id="424" name="Google Shape;424;p49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5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9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49"/>
          <p:cNvSpPr/>
          <p:nvPr/>
        </p:nvSpPr>
        <p:spPr>
          <a:xfrm>
            <a:off x="6374392" y="11875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9"/>
          <p:cNvSpPr/>
          <p:nvPr/>
        </p:nvSpPr>
        <p:spPr>
          <a:xfrm>
            <a:off x="6374392" y="8827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725" y="2421000"/>
            <a:ext cx="930300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/>
          <p:nvPr/>
        </p:nvSpPr>
        <p:spPr>
          <a:xfrm>
            <a:off x="6322725" y="2386388"/>
            <a:ext cx="93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Eligibility Details &amp; 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Bank details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0" name="Google Shape;43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125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3900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8" name="Google Shape;438;p50"/>
          <p:cNvCxnSpPr/>
          <p:nvPr/>
        </p:nvCxnSpPr>
        <p:spPr>
          <a:xfrm rot="10800000">
            <a:off x="6864075" y="2236700"/>
            <a:ext cx="0" cy="1250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439" name="Google Shape;439;p50"/>
          <p:cNvCxnSpPr/>
          <p:nvPr/>
        </p:nvCxnSpPr>
        <p:spPr>
          <a:xfrm rot="10800000">
            <a:off x="6864075" y="2324950"/>
            <a:ext cx="0" cy="106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440" name="Google Shape;4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350" y="3289224"/>
            <a:ext cx="683425" cy="17759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50"/>
          <p:cNvGrpSpPr/>
          <p:nvPr/>
        </p:nvGrpSpPr>
        <p:grpSpPr>
          <a:xfrm>
            <a:off x="4918524" y="836285"/>
            <a:ext cx="848918" cy="646457"/>
            <a:chOff x="5768200" y="863030"/>
            <a:chExt cx="2411700" cy="2440381"/>
          </a:xfrm>
        </p:grpSpPr>
        <p:sp>
          <p:nvSpPr>
            <p:cNvPr id="442" name="Google Shape;442;p50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0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" name="Google Shape;444;p50"/>
          <p:cNvSpPr/>
          <p:nvPr/>
        </p:nvSpPr>
        <p:spPr>
          <a:xfrm>
            <a:off x="4749300" y="88850"/>
            <a:ext cx="11841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Gov’t Program 1</a:t>
            </a:r>
            <a:endParaRPr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45" name="Google Shape;445;p50"/>
          <p:cNvSpPr/>
          <p:nvPr/>
        </p:nvSpPr>
        <p:spPr>
          <a:xfrm>
            <a:off x="6204826" y="165050"/>
            <a:ext cx="12633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Beneficiary Database</a:t>
            </a:r>
            <a:endParaRPr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46" name="Google Shape;446;p50"/>
          <p:cNvSpPr/>
          <p:nvPr/>
        </p:nvSpPr>
        <p:spPr>
          <a:xfrm>
            <a:off x="7812738" y="88850"/>
            <a:ext cx="1184100" cy="633900"/>
          </a:xfrm>
          <a:prstGeom prst="flowChartAlternateProcess">
            <a:avLst/>
          </a:prstGeom>
          <a:solidFill>
            <a:srgbClr val="1212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Gov’t Program </a:t>
            </a:r>
            <a:r>
              <a:rPr i="1" lang="en-GB" sz="13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n</a:t>
            </a:r>
            <a:endParaRPr i="1" sz="1300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447" name="Google Shape;447;p50"/>
          <p:cNvGrpSpPr/>
          <p:nvPr/>
        </p:nvGrpSpPr>
        <p:grpSpPr>
          <a:xfrm>
            <a:off x="7905509" y="836151"/>
            <a:ext cx="848918" cy="646701"/>
            <a:chOff x="5768200" y="863030"/>
            <a:chExt cx="2411700" cy="2440381"/>
          </a:xfrm>
        </p:grpSpPr>
        <p:sp>
          <p:nvSpPr>
            <p:cNvPr id="448" name="Google Shape;448;p50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0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1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50"/>
          <p:cNvSpPr/>
          <p:nvPr/>
        </p:nvSpPr>
        <p:spPr>
          <a:xfrm>
            <a:off x="6374392" y="12637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1" name="Google Shape;451;p50"/>
          <p:cNvCxnSpPr>
            <a:endCxn id="442" idx="5"/>
          </p:cNvCxnSpPr>
          <p:nvPr/>
        </p:nvCxnSpPr>
        <p:spPr>
          <a:xfrm rot="10800000">
            <a:off x="5767443" y="1253918"/>
            <a:ext cx="606900" cy="565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stealth"/>
          </a:ln>
        </p:spPr>
      </p:cxnSp>
      <p:cxnSp>
        <p:nvCxnSpPr>
          <p:cNvPr id="452" name="Google Shape;452;p50"/>
          <p:cNvCxnSpPr>
            <a:endCxn id="448" idx="2"/>
          </p:cNvCxnSpPr>
          <p:nvPr/>
        </p:nvCxnSpPr>
        <p:spPr>
          <a:xfrm flipH="1" rot="10800000">
            <a:off x="7204109" y="1345505"/>
            <a:ext cx="701400" cy="47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stealth"/>
            <a:tailEnd len="med" w="med" type="stealth"/>
          </a:ln>
        </p:spPr>
      </p:cxnSp>
      <p:grpSp>
        <p:nvGrpSpPr>
          <p:cNvPr id="453" name="Google Shape;453;p50"/>
          <p:cNvGrpSpPr/>
          <p:nvPr/>
        </p:nvGrpSpPr>
        <p:grpSpPr>
          <a:xfrm>
            <a:off x="6374392" y="1492366"/>
            <a:ext cx="930193" cy="708687"/>
            <a:chOff x="5768200" y="863030"/>
            <a:chExt cx="2411700" cy="2440381"/>
          </a:xfrm>
        </p:grpSpPr>
        <p:sp>
          <p:nvSpPr>
            <p:cNvPr id="454" name="Google Shape;454;p50"/>
            <p:cNvSpPr/>
            <p:nvPr/>
          </p:nvSpPr>
          <p:spPr>
            <a:xfrm>
              <a:off x="5768200" y="1921311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5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0"/>
            <p:cNvSpPr/>
            <p:nvPr/>
          </p:nvSpPr>
          <p:spPr>
            <a:xfrm>
              <a:off x="5768200" y="863030"/>
              <a:ext cx="2411700" cy="1382100"/>
            </a:xfrm>
            <a:prstGeom prst="cube">
              <a:avLst>
                <a:gd fmla="val 25000" name="adj"/>
              </a:avLst>
            </a:prstGeom>
            <a:solidFill>
              <a:schemeClr val="accen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50"/>
          <p:cNvSpPr/>
          <p:nvPr/>
        </p:nvSpPr>
        <p:spPr>
          <a:xfrm>
            <a:off x="6374392" y="11875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0"/>
          <p:cNvSpPr/>
          <p:nvPr/>
        </p:nvSpPr>
        <p:spPr>
          <a:xfrm>
            <a:off x="6374392" y="882766"/>
            <a:ext cx="930300" cy="4014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725" y="2421000"/>
            <a:ext cx="930300" cy="5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0"/>
          <p:cNvSpPr txBox="1"/>
          <p:nvPr/>
        </p:nvSpPr>
        <p:spPr>
          <a:xfrm>
            <a:off x="6322725" y="2386388"/>
            <a:ext cx="93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Eligibility Details &amp; 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31394D"/>
                </a:solidFill>
                <a:latin typeface="Roboto"/>
                <a:ea typeface="Roboto"/>
                <a:cs typeface="Roboto"/>
                <a:sym typeface="Roboto"/>
              </a:rPr>
              <a:t>Bank details</a:t>
            </a:r>
            <a:endParaRPr b="1" sz="1000">
              <a:solidFill>
                <a:srgbClr val="31394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0" name="Google Shape;46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125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3900" y="45223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4" name="Google Shape;464;p50"/>
          <p:cNvSpPr txBox="1"/>
          <p:nvPr/>
        </p:nvSpPr>
        <p:spPr>
          <a:xfrm>
            <a:off x="628650" y="717992"/>
            <a:ext cx="33339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Outfit SemiBold"/>
                <a:ea typeface="Outfit SemiBold"/>
                <a:cs typeface="Outfit SemiBold"/>
                <a:sym typeface="Outfit SemiBold"/>
              </a:rPr>
              <a:t>This solution looks good on paper, but tends not to work at national scale!</a:t>
            </a:r>
            <a:endParaRPr sz="26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4C113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4C113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cxnSp>
        <p:nvCxnSpPr>
          <p:cNvPr id="465" name="Google Shape;465;p50"/>
          <p:cNvCxnSpPr/>
          <p:nvPr/>
        </p:nvCxnSpPr>
        <p:spPr>
          <a:xfrm>
            <a:off x="628650" y="2672600"/>
            <a:ext cx="792000" cy="0"/>
          </a:xfrm>
          <a:prstGeom prst="straightConnector1">
            <a:avLst/>
          </a:prstGeom>
          <a:noFill/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50"/>
          <p:cNvSpPr txBox="1"/>
          <p:nvPr/>
        </p:nvSpPr>
        <p:spPr>
          <a:xfrm>
            <a:off x="633250" y="2865300"/>
            <a:ext cx="3713700" cy="20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501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Maven Pro"/>
              <a:buChar char="➔"/>
            </a:pPr>
            <a:r>
              <a:rPr b="1" lang="en-GB" sz="1833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Difficult</a:t>
            </a:r>
            <a:r>
              <a:rPr lang="en-GB" sz="1833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to maintain </a:t>
            </a:r>
            <a:endParaRPr sz="1833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501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Maven Pro"/>
              <a:buChar char="◆"/>
            </a:pPr>
            <a:r>
              <a:rPr lang="en-GB" sz="1833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Unwieldy large database</a:t>
            </a:r>
            <a:endParaRPr sz="1833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501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Maven Pro"/>
              <a:buChar char="◆"/>
            </a:pPr>
            <a:r>
              <a:rPr lang="en-GB" sz="1833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Dynamic rules &amp; data</a:t>
            </a:r>
            <a:endParaRPr sz="1833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33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501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3"/>
              <a:buFont typeface="Maven Pro"/>
              <a:buChar char="➔"/>
            </a:pPr>
            <a:r>
              <a:rPr b="1" lang="en-GB" sz="1833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Political will</a:t>
            </a:r>
            <a:r>
              <a:rPr lang="en-GB" sz="1833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to align all departments </a:t>
            </a:r>
            <a:endParaRPr sz="1833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/>
          <p:nvPr/>
        </p:nvSpPr>
        <p:spPr>
          <a:xfrm>
            <a:off x="9000" y="0"/>
            <a:ext cx="4572000" cy="5143500"/>
          </a:xfrm>
          <a:prstGeom prst="rect">
            <a:avLst/>
          </a:prstGeom>
          <a:solidFill>
            <a:srgbClr val="6464D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1"/>
          <p:cNvSpPr txBox="1"/>
          <p:nvPr>
            <p:ph type="title"/>
          </p:nvPr>
        </p:nvSpPr>
        <p:spPr>
          <a:xfrm>
            <a:off x="599050" y="19577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utfit"/>
                <a:ea typeface="Outfit"/>
                <a:cs typeface="Outfit"/>
                <a:sym typeface="Outfit"/>
              </a:rPr>
              <a:t>Instead, consider </a:t>
            </a:r>
            <a:r>
              <a:rPr b="1" lang="en-GB">
                <a:latin typeface="Outfit"/>
                <a:ea typeface="Outfit"/>
                <a:cs typeface="Outfit"/>
                <a:sym typeface="Outfit"/>
              </a:rPr>
              <a:t>separating </a:t>
            </a:r>
            <a:r>
              <a:rPr b="1" lang="en-GB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>eligibility information</a:t>
            </a:r>
            <a:endParaRPr>
              <a:solidFill>
                <a:srgbClr val="FFBC1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3" name="Google Shape;473;p51"/>
          <p:cNvSpPr txBox="1"/>
          <p:nvPr/>
        </p:nvSpPr>
        <p:spPr>
          <a:xfrm>
            <a:off x="4867375" y="1957725"/>
            <a:ext cx="2847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From</a:t>
            </a:r>
            <a:r>
              <a:rPr lang="en-GB" sz="2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sz="28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>financial information</a:t>
            </a:r>
            <a:endParaRPr sz="2800">
              <a:solidFill>
                <a:srgbClr val="FFBC1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4" name="Google Shape;474;p51"/>
          <p:cNvSpPr txBox="1"/>
          <p:nvPr/>
        </p:nvSpPr>
        <p:spPr>
          <a:xfrm>
            <a:off x="145150" y="4160100"/>
            <a:ext cx="4158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Varies across departments; </a:t>
            </a:r>
            <a:endParaRPr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Leave in department control</a:t>
            </a:r>
            <a:endParaRPr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75" name="Google Shape;475;p51"/>
          <p:cNvSpPr txBox="1"/>
          <p:nvPr/>
        </p:nvSpPr>
        <p:spPr>
          <a:xfrm>
            <a:off x="4867375" y="4160100"/>
            <a:ext cx="270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Minimal &amp; constant across departments</a:t>
            </a:r>
            <a:endParaRPr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476" name="Google Shape;47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175" y="759245"/>
            <a:ext cx="945149" cy="94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375" y="732875"/>
            <a:ext cx="997875" cy="9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80" name="Google Shape;48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2"/>
          <p:cNvSpPr txBox="1"/>
          <p:nvPr/>
        </p:nvSpPr>
        <p:spPr>
          <a:xfrm>
            <a:off x="379423" y="1368025"/>
            <a:ext cx="36501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29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Leverage a </a:t>
            </a:r>
            <a:endParaRPr b="1" sz="29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GB" sz="2900">
                <a:solidFill>
                  <a:schemeClr val="accent5"/>
                </a:solidFill>
                <a:latin typeface="Outfit"/>
                <a:ea typeface="Outfit"/>
                <a:cs typeface="Outfit"/>
                <a:sym typeface="Outfit"/>
              </a:rPr>
              <a:t>Digital Public Infrastructure (DPI) </a:t>
            </a:r>
            <a:r>
              <a:rPr b="1" lang="en-GB" sz="29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Approach to G2P</a:t>
            </a:r>
            <a:endParaRPr b="1" i="0" sz="29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86" name="Google Shape;486;p5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87" name="Google Shape;487;p52"/>
          <p:cNvSpPr txBox="1"/>
          <p:nvPr/>
        </p:nvSpPr>
        <p:spPr>
          <a:xfrm>
            <a:off x="4968297" y="1090450"/>
            <a:ext cx="37938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Unbundle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</a:t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the problem</a:t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t/>
            </a:r>
            <a:endParaRPr sz="2000">
              <a:solidFill>
                <a:srgbClr val="4C113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Create a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</a:t>
            </a:r>
            <a:r>
              <a:rPr b="1" lang="en-GB" sz="2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minimal,</a:t>
            </a: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</a:t>
            </a:r>
            <a:r>
              <a:rPr b="1" lang="en-GB" sz="2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reusable</a:t>
            </a:r>
            <a:r>
              <a:rPr b="1" lang="en-GB" sz="2000">
                <a:solidFill>
                  <a:srgbClr val="8E8DBA"/>
                </a:solidFill>
                <a:latin typeface="Outfit"/>
                <a:ea typeface="Outfit"/>
                <a:cs typeface="Outfit"/>
                <a:sym typeface="Outfit"/>
              </a:rPr>
              <a:t>,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</a:t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privacy preserving utility across departments using </a:t>
            </a: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open APIs </a:t>
            </a:r>
            <a:endParaRPr sz="20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t/>
            </a:r>
            <a:endParaRPr sz="2000">
              <a:solidFill>
                <a:srgbClr val="4C1130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Give individuals </a:t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rPr b="1" lang="en-GB" sz="2000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>choice</a:t>
            </a:r>
            <a:r>
              <a:rPr b="1" lang="en-GB" sz="2000">
                <a:solidFill>
                  <a:srgbClr val="4C1130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of account &amp; </a:t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3800"/>
              <a:buFont typeface="Poppins SemiBold"/>
              <a:buNone/>
            </a:pPr>
            <a:r>
              <a:rPr b="1" lang="en-GB" sz="2000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>accessibility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</a:t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across multiple payment modes</a:t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pic>
        <p:nvPicPr>
          <p:cNvPr id="488" name="Google Shape;48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0612" y="4596662"/>
            <a:ext cx="365900" cy="41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91" name="Google Shape;49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21212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3"/>
          <p:cNvSpPr/>
          <p:nvPr/>
        </p:nvSpPr>
        <p:spPr>
          <a:xfrm>
            <a:off x="3202000" y="0"/>
            <a:ext cx="2741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7" name="Google Shape;497;p53"/>
          <p:cNvSpPr txBox="1"/>
          <p:nvPr/>
        </p:nvSpPr>
        <p:spPr>
          <a:xfrm>
            <a:off x="3534249" y="2443350"/>
            <a:ext cx="22488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A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</a:t>
            </a:r>
            <a:r>
              <a:rPr b="1" lang="en-GB" sz="2000">
                <a:solidFill>
                  <a:schemeClr val="accent1"/>
                </a:solidFill>
                <a:latin typeface="Outfit"/>
                <a:ea typeface="Outfit"/>
                <a:cs typeface="Outfit"/>
                <a:sym typeface="Outfit"/>
              </a:rPr>
              <a:t>4-field registry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</a:t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allowing any </a:t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gov’t program to </a:t>
            </a: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send money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</a:t>
            </a: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to a beneficiary using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</a:t>
            </a: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only an identifier*</a:t>
            </a:r>
            <a:endParaRPr sz="20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498" name="Google Shape;498;p53"/>
          <p:cNvSpPr/>
          <p:nvPr/>
        </p:nvSpPr>
        <p:spPr>
          <a:xfrm>
            <a:off x="6250000" y="0"/>
            <a:ext cx="2581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"/>
              <a:buNone/>
            </a:pPr>
            <a:r>
              <a:t/>
            </a:r>
            <a:endParaRPr b="0" i="0" sz="1100" u="none" cap="none" strike="noStrike">
              <a:solidFill>
                <a:srgbClr val="12121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9" name="Google Shape;499;p53"/>
          <p:cNvSpPr txBox="1"/>
          <p:nvPr/>
        </p:nvSpPr>
        <p:spPr>
          <a:xfrm>
            <a:off x="379423" y="3273025"/>
            <a:ext cx="3650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00" name="Google Shape;500;p53"/>
          <p:cNvSpPr txBox="1"/>
          <p:nvPr/>
        </p:nvSpPr>
        <p:spPr>
          <a:xfrm>
            <a:off x="6582249" y="1909950"/>
            <a:ext cx="2248800" cy="2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One of the </a:t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Building Blocks of</a:t>
            </a:r>
            <a:r>
              <a:rPr lang="en-GB" sz="2000">
                <a:solidFill>
                  <a:srgbClr val="4C1130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 </a:t>
            </a:r>
            <a:r>
              <a:rPr lang="en-GB" sz="2000">
                <a:solidFill>
                  <a:schemeClr val="accent1"/>
                </a:solidFill>
                <a:latin typeface="Outfit SemiBold"/>
                <a:ea typeface="Outfit SemiBold"/>
                <a:cs typeface="Outfit SemiBold"/>
                <a:sym typeface="Outfit SemiBold"/>
              </a:rPr>
              <a:t>G2P Connect </a:t>
            </a:r>
            <a:endParaRPr sz="2000">
              <a:solidFill>
                <a:schemeClr val="accent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Outfit SemiBold"/>
                <a:ea typeface="Outfit SemiBold"/>
                <a:cs typeface="Outfit SemiBold"/>
                <a:sym typeface="Outfit SemiBold"/>
              </a:rPr>
              <a:t>open blueprint</a:t>
            </a:r>
            <a:endParaRPr sz="2000"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93C47D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rgbClr val="8E8DBA"/>
                </a:solidFill>
                <a:latin typeface="Outfit SemiBold"/>
                <a:ea typeface="Outfit SemiBold"/>
                <a:cs typeface="Outfit SemiBold"/>
                <a:sym typeface="Outfit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https://github.com/G2P-Connect</a:t>
            </a:r>
            <a:endParaRPr sz="1100">
              <a:solidFill>
                <a:srgbClr val="8E8DBA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Outfit SemiBold"/>
              <a:ea typeface="Outfit SemiBold"/>
              <a:cs typeface="Outfit SemiBold"/>
              <a:sym typeface="Outfit SemiBold"/>
            </a:endParaRPr>
          </a:p>
        </p:txBody>
      </p:sp>
      <p:sp>
        <p:nvSpPr>
          <p:cNvPr id="501" name="Google Shape;501;p53"/>
          <p:cNvSpPr/>
          <p:nvPr/>
        </p:nvSpPr>
        <p:spPr>
          <a:xfrm>
            <a:off x="609775" y="1563688"/>
            <a:ext cx="2134800" cy="20379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02" name="Google Shape;502;p53"/>
          <p:cNvSpPr txBox="1"/>
          <p:nvPr/>
        </p:nvSpPr>
        <p:spPr>
          <a:xfrm>
            <a:off x="745000" y="2319013"/>
            <a:ext cx="1366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Financial </a:t>
            </a:r>
            <a:endParaRPr b="1" sz="19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Address</a:t>
            </a:r>
            <a:endParaRPr b="1" sz="19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Mapper</a:t>
            </a:r>
            <a:endParaRPr b="1" sz="19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03" name="Google Shape;50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7150" y="363912"/>
            <a:ext cx="668504" cy="173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3745" y="701513"/>
            <a:ext cx="1061985" cy="106200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3"/>
          <p:cNvSpPr/>
          <p:nvPr/>
        </p:nvSpPr>
        <p:spPr>
          <a:xfrm>
            <a:off x="4243475" y="1159975"/>
            <a:ext cx="400200" cy="227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3"/>
          <p:cNvSpPr txBox="1"/>
          <p:nvPr/>
        </p:nvSpPr>
        <p:spPr>
          <a:xfrm>
            <a:off x="303225" y="3619950"/>
            <a:ext cx="236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Sometimes</a:t>
            </a:r>
            <a:r>
              <a:rPr i="1" lang="en-GB"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 referred to as a </a:t>
            </a:r>
            <a:endParaRPr i="1" sz="10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rPr>
              <a:t>Financial Account Mapper</a:t>
            </a:r>
            <a:endParaRPr i="1" sz="10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07" name="Google Shape;507;p53"/>
          <p:cNvSpPr txBox="1"/>
          <p:nvPr/>
        </p:nvSpPr>
        <p:spPr>
          <a:xfrm>
            <a:off x="3202000" y="4786575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Outfit"/>
                <a:ea typeface="Outfit"/>
                <a:cs typeface="Outfit"/>
                <a:sym typeface="Outfit"/>
              </a:rPr>
              <a:t>*Note: Architecture allows any </a:t>
            </a:r>
            <a:r>
              <a:rPr b="1" lang="en-GB" sz="700">
                <a:latin typeface="Outfit"/>
                <a:ea typeface="Outfit"/>
                <a:cs typeface="Outfit"/>
                <a:sym typeface="Outfit"/>
              </a:rPr>
              <a:t>verifiable identifier</a:t>
            </a:r>
            <a:r>
              <a:rPr lang="en-GB" sz="700">
                <a:latin typeface="Outfit"/>
                <a:ea typeface="Outfit"/>
                <a:cs typeface="Outfit"/>
                <a:sym typeface="Outfit"/>
              </a:rPr>
              <a:t> to be used, e.g. unique ID, national ID, social protection ID, mobile number, etc.</a:t>
            </a:r>
            <a:endParaRPr sz="70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08" name="Google Shape;5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10" name="Google Shape;5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/>
          <p:nvPr/>
        </p:nvSpPr>
        <p:spPr>
          <a:xfrm>
            <a:off x="5476200" y="0"/>
            <a:ext cx="36678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4"/>
          <p:cNvSpPr txBox="1"/>
          <p:nvPr>
            <p:ph type="title"/>
          </p:nvPr>
        </p:nvSpPr>
        <p:spPr>
          <a:xfrm>
            <a:off x="535800" y="2200750"/>
            <a:ext cx="48231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14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Financial Address Mapper can let beneficiaries access money</a:t>
            </a:r>
            <a:r>
              <a:rPr lang="en-GB" sz="3140"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b="1" lang="en-GB" sz="3140">
                <a:solidFill>
                  <a:srgbClr val="FFBC12"/>
                </a:solidFill>
                <a:latin typeface="Outfit"/>
                <a:ea typeface="Outfit"/>
                <a:cs typeface="Outfit"/>
                <a:sym typeface="Outfit"/>
              </a:rPr>
              <a:t>interoperably</a:t>
            </a:r>
            <a:r>
              <a:rPr lang="en-GB" sz="3140"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b="1" lang="en-GB" sz="314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across any kind of account - creating </a:t>
            </a:r>
            <a:r>
              <a:rPr b="1" lang="en-GB" sz="3140">
                <a:solidFill>
                  <a:schemeClr val="accent5"/>
                </a:solidFill>
                <a:latin typeface="Outfit"/>
                <a:ea typeface="Outfit"/>
                <a:cs typeface="Outfit"/>
                <a:sym typeface="Outfit"/>
              </a:rPr>
              <a:t>choice</a:t>
            </a:r>
            <a:endParaRPr b="1" sz="3140">
              <a:solidFill>
                <a:srgbClr val="4C113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17" name="Google Shape;5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2700" y="2635675"/>
            <a:ext cx="1290100" cy="12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399" y="2635675"/>
            <a:ext cx="1236175" cy="123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4"/>
          <p:cNvSpPr txBox="1"/>
          <p:nvPr/>
        </p:nvSpPr>
        <p:spPr>
          <a:xfrm>
            <a:off x="6000425" y="925900"/>
            <a:ext cx="257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utfit"/>
                <a:ea typeface="Outfit"/>
                <a:cs typeface="Outfit"/>
                <a:sym typeface="Outfit"/>
              </a:rPr>
              <a:t>Financial Address </a:t>
            </a:r>
            <a:endParaRPr b="1"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latin typeface="Outfit"/>
                <a:ea typeface="Outfit"/>
                <a:cs typeface="Outfit"/>
                <a:sym typeface="Outfit"/>
              </a:rPr>
              <a:t>(</a:t>
            </a:r>
            <a:r>
              <a:rPr i="1" lang="en-GB">
                <a:latin typeface="Outfit"/>
                <a:ea typeface="Outfit"/>
                <a:cs typeface="Outfit"/>
                <a:sym typeface="Outfit"/>
              </a:rPr>
              <a:t>ID Number; Mobile Number; Name@bankname; etc)</a:t>
            </a:r>
            <a:endParaRPr b="1" i="1">
              <a:latin typeface="Outfit"/>
              <a:ea typeface="Outfit"/>
              <a:cs typeface="Outfit"/>
              <a:sym typeface="Outfit"/>
            </a:endParaRPr>
          </a:p>
        </p:txBody>
      </p:sp>
      <p:cxnSp>
        <p:nvCxnSpPr>
          <p:cNvPr id="520" name="Google Shape;520;p54"/>
          <p:cNvCxnSpPr/>
          <p:nvPr/>
        </p:nvCxnSpPr>
        <p:spPr>
          <a:xfrm flipH="1">
            <a:off x="6331382" y="1716350"/>
            <a:ext cx="865500" cy="8784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54"/>
          <p:cNvCxnSpPr/>
          <p:nvPr/>
        </p:nvCxnSpPr>
        <p:spPr>
          <a:xfrm>
            <a:off x="7196882" y="1716350"/>
            <a:ext cx="964200" cy="8334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22" name="Google Shape;522;p54"/>
          <p:cNvSpPr txBox="1"/>
          <p:nvPr/>
        </p:nvSpPr>
        <p:spPr>
          <a:xfrm>
            <a:off x="7954700" y="3878975"/>
            <a:ext cx="6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Banks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p54"/>
          <p:cNvSpPr txBox="1"/>
          <p:nvPr/>
        </p:nvSpPr>
        <p:spPr>
          <a:xfrm>
            <a:off x="5973500" y="3878975"/>
            <a:ext cx="104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Mobile Wallets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4" name="Google Shape;52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1" y="4882725"/>
            <a:ext cx="195826" cy="2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26" name="Google Shape;52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8650" y="207300"/>
            <a:ext cx="314850" cy="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121212"/>
      </a:dk1>
      <a:lt1>
        <a:srgbClr val="EFF2FF"/>
      </a:lt1>
      <a:dk2>
        <a:srgbClr val="EBF6F8"/>
      </a:dk2>
      <a:lt2>
        <a:srgbClr val="FCF3DF"/>
      </a:lt2>
      <a:accent1>
        <a:srgbClr val="6E4AFD"/>
      </a:accent1>
      <a:accent2>
        <a:srgbClr val="40B858"/>
      </a:accent2>
      <a:accent3>
        <a:srgbClr val="F57738"/>
      </a:accent3>
      <a:accent4>
        <a:srgbClr val="4A6AFF"/>
      </a:accent4>
      <a:accent5>
        <a:srgbClr val="FAC646"/>
      </a:accent5>
      <a:accent6>
        <a:srgbClr val="41329C"/>
      </a:accent6>
      <a:hlink>
        <a:srgbClr val="121212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FAC646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